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27.fntdata" ContentType="application/x-fontdata"/>
  <Override PartName="/ppt/fonts/font28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  <p:sldMasterId id="2147483653" r:id="rId4"/>
    <p:sldMasterId id="2147483655" r:id="rId5"/>
    <p:sldMasterId id="2147483657" r:id="rId6"/>
    <p:sldMasterId id="2147483659" r:id="rId7"/>
    <p:sldMasterId id="2147483661" r:id="rId8"/>
    <p:sldMasterId id="2147483663" r:id="rId9"/>
    <p:sldMasterId id="2147483665" r:id="rId10"/>
    <p:sldMasterId id="2147483667" r:id="rId11"/>
    <p:sldMasterId id="2147483669" r:id="rId12"/>
    <p:sldMasterId id="2147483671" r:id="rId13"/>
    <p:sldMasterId id="2147483673" r:id="rId14"/>
    <p:sldMasterId id="2147483675" r:id="rId15"/>
    <p:sldMasterId id="2147483677" r:id="rId16"/>
    <p:sldMasterId id="2147483679" r:id="rId17"/>
    <p:sldMasterId id="2147483681" r:id="rId18"/>
    <p:sldMasterId id="2147483683" r:id="rId19"/>
    <p:sldMasterId id="2147483689" r:id="rId20"/>
    <p:sldMasterId id="2147483691" r:id="rId21"/>
    <p:sldMasterId id="2147483693" r:id="rId22"/>
    <p:sldMasterId id="2147483696" r:id="rId23"/>
    <p:sldMasterId id="2147483698" r:id="rId24"/>
  </p:sldMasterIdLst>
  <p:notesMasterIdLst>
    <p:notesMasterId r:id="rId50"/>
  </p:notesMasterIdLst>
  <p:sldIdLst>
    <p:sldId id="323" r:id="rId25"/>
    <p:sldId id="350" r:id="rId26"/>
    <p:sldId id="348" r:id="rId27"/>
    <p:sldId id="354" r:id="rId28"/>
    <p:sldId id="321" r:id="rId29"/>
    <p:sldId id="324" r:id="rId30"/>
    <p:sldId id="269" r:id="rId31"/>
    <p:sldId id="272" r:id="rId32"/>
    <p:sldId id="275" r:id="rId33"/>
    <p:sldId id="347" r:id="rId34"/>
    <p:sldId id="281" r:id="rId35"/>
    <p:sldId id="284" r:id="rId36"/>
    <p:sldId id="287" r:id="rId37"/>
    <p:sldId id="290" r:id="rId38"/>
    <p:sldId id="325" r:id="rId39"/>
    <p:sldId id="322" r:id="rId40"/>
    <p:sldId id="296" r:id="rId41"/>
    <p:sldId id="299" r:id="rId42"/>
    <p:sldId id="302" r:id="rId43"/>
    <p:sldId id="305" r:id="rId44"/>
    <p:sldId id="308" r:id="rId45"/>
    <p:sldId id="311" r:id="rId46"/>
    <p:sldId id="314" r:id="rId47"/>
    <p:sldId id="317" r:id="rId48"/>
    <p:sldId id="320" r:id="rId49"/>
  </p:sldIdLst>
  <p:sldSz cx="9144000" cy="6858000" type="screen4x3"/>
  <p:notesSz cx="9144000" cy="6858000"/>
  <p:embeddedFontLst>
    <p:embeddedFont>
      <p:font typeface="Calibri" panose="020F0502020204030204"/>
      <p:regular r:id="rId55"/>
      <p:bold r:id="rId56"/>
      <p:italic r:id="rId57"/>
      <p:boldItalic r:id="rId58"/>
    </p:embeddedFont>
    <p:embeddedFont>
      <p:font typeface="Calibri Light" panose="020F0302020204030204"/>
      <p:regular r:id="rId59"/>
      <p:italic r:id="rId60"/>
    </p:embeddedFont>
    <p:embeddedFont>
      <p:font typeface="LPHQKI+Calibri-Light" panose="02000500000000000000"/>
      <p:regular r:id="rId61"/>
    </p:embeddedFont>
    <p:embeddedFont>
      <p:font typeface="微软雅黑" panose="020B0503020204020204" charset="-122"/>
      <p:regular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NQKORD+Calibri-Light" panose="02000500000000000000"/>
      <p:regular r:id="rId67"/>
    </p:embeddedFont>
    <p:embeddedFont>
      <p:font typeface="IRUIFI+Calibri-Light" panose="02000500000000000000"/>
      <p:regular r:id="rId68"/>
    </p:embeddedFont>
    <p:embeddedFont>
      <p:font typeface="CHNGKV+Wingdings-Regular" panose="02000500000000000000"/>
      <p:regular r:id="rId69"/>
    </p:embeddedFont>
    <p:embeddedFont>
      <p:font typeface="WQDEVM+Calibri-Light" panose="02000500000000000000"/>
      <p:regular r:id="rId70"/>
    </p:embeddedFont>
    <p:embeddedFont>
      <p:font typeface="MPHWLV+Calibri-Light" panose="02000500000000000000"/>
      <p:regular r:id="rId71"/>
    </p:embeddedFont>
    <p:embeddedFont>
      <p:font typeface="GUTIBI+Calibri-Light" panose="02000500000000000000"/>
      <p:regular r:id="rId72"/>
    </p:embeddedFont>
    <p:embeddedFont>
      <p:font typeface="UUEMRP+Calibri-Light" panose="02000500000000000000"/>
      <p:regular r:id="rId73"/>
    </p:embeddedFont>
    <p:embeddedFont>
      <p:font typeface="WUSCSN+Calibri-Light" panose="02000500000000000000"/>
      <p:regular r:id="rId74"/>
    </p:embeddedFont>
    <p:embeddedFont>
      <p:font typeface="KDASBC+Calibri-Light" panose="02000500000000000000"/>
      <p:regular r:id="rId75"/>
    </p:embeddedFont>
    <p:embeddedFont>
      <p:font typeface="LMUIWC+Calibri-Light" panose="02000500000000000000"/>
      <p:regular r:id="rId76"/>
    </p:embeddedFont>
    <p:embeddedFont>
      <p:font typeface="DQBDOH+Calibri-Light" panose="02000500000000000000"/>
      <p:regular r:id="rId77"/>
    </p:embeddedFont>
    <p:embeddedFont>
      <p:font typeface="ACGGHL+Calibri-Light" panose="02000500000000000000"/>
      <p:regular r:id="rId78"/>
    </p:embeddedFont>
    <p:embeddedFont>
      <p:font typeface="VADPCS+Calibri-Light" panose="02000500000000000000"/>
      <p:regular r:id="rId79"/>
    </p:embeddedFont>
    <p:embeddedFont>
      <p:font typeface="KLBQVR+Calibri-Light" panose="02000500000000000000"/>
      <p:regular r:id="rId80"/>
    </p:embeddedFont>
    <p:embeddedFont>
      <p:font typeface="KKQILU+Calibri-Light" panose="02000500000000000000"/>
      <p:regular r:id="rId81"/>
    </p:embeddedFont>
    <p:embeddedFont>
      <p:font typeface="ODFOHB+Calibri-Light" panose="02000500000000000000"/>
      <p:regular r:id="rId82"/>
    </p:embeddedFont>
  </p:embeddedFontLst>
  <p:custDataLst>
    <p:tags r:id="rId83"/>
  </p:custDataLst>
  <p:defaultTextStyle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n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0" d="100"/>
          <a:sy n="170" d="100"/>
        </p:scale>
        <p:origin x="1540" y="80"/>
      </p:cViewPr>
      <p:guideLst>
        <p:guide orient="horz" pos="3235"/>
        <p:guide pos="24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3" Type="http://schemas.openxmlformats.org/officeDocument/2006/relationships/tags" Target="tags/tag2.xml"/><Relationship Id="rId82" Type="http://schemas.openxmlformats.org/officeDocument/2006/relationships/font" Target="fonts/font28.fntdata"/><Relationship Id="rId81" Type="http://schemas.openxmlformats.org/officeDocument/2006/relationships/font" Target="fonts/font27.fntdata"/><Relationship Id="rId80" Type="http://schemas.openxmlformats.org/officeDocument/2006/relationships/font" Target="fonts/font26.fntdata"/><Relationship Id="rId8" Type="http://schemas.openxmlformats.org/officeDocument/2006/relationships/slideMaster" Target="slideMasters/slideMaster7.xml"/><Relationship Id="rId79" Type="http://schemas.openxmlformats.org/officeDocument/2006/relationships/font" Target="fonts/font25.fntdata"/><Relationship Id="rId78" Type="http://schemas.openxmlformats.org/officeDocument/2006/relationships/font" Target="fonts/font24.fntdata"/><Relationship Id="rId77" Type="http://schemas.openxmlformats.org/officeDocument/2006/relationships/font" Target="fonts/font23.fntdata"/><Relationship Id="rId76" Type="http://schemas.openxmlformats.org/officeDocument/2006/relationships/font" Target="fonts/font22.fntdata"/><Relationship Id="rId75" Type="http://schemas.openxmlformats.org/officeDocument/2006/relationships/font" Target="fonts/font21.fntdata"/><Relationship Id="rId74" Type="http://schemas.openxmlformats.org/officeDocument/2006/relationships/font" Target="fonts/font20.fntdata"/><Relationship Id="rId73" Type="http://schemas.openxmlformats.org/officeDocument/2006/relationships/font" Target="fonts/font19.fntdata"/><Relationship Id="rId72" Type="http://schemas.openxmlformats.org/officeDocument/2006/relationships/font" Target="fonts/font18.fntdata"/><Relationship Id="rId71" Type="http://schemas.openxmlformats.org/officeDocument/2006/relationships/font" Target="fonts/font17.fntdata"/><Relationship Id="rId70" Type="http://schemas.openxmlformats.org/officeDocument/2006/relationships/font" Target="fonts/font16.fntdata"/><Relationship Id="rId7" Type="http://schemas.openxmlformats.org/officeDocument/2006/relationships/slideMaster" Target="slideMasters/slideMaster6.xml"/><Relationship Id="rId69" Type="http://schemas.openxmlformats.org/officeDocument/2006/relationships/font" Target="fonts/font15.fntdata"/><Relationship Id="rId68" Type="http://schemas.openxmlformats.org/officeDocument/2006/relationships/font" Target="fonts/font14.fntdata"/><Relationship Id="rId67" Type="http://schemas.openxmlformats.org/officeDocument/2006/relationships/font" Target="fonts/font13.fntdata"/><Relationship Id="rId66" Type="http://schemas.openxmlformats.org/officeDocument/2006/relationships/font" Target="fonts/font12.fntdata"/><Relationship Id="rId65" Type="http://schemas.openxmlformats.org/officeDocument/2006/relationships/font" Target="fonts/font11.fntdata"/><Relationship Id="rId64" Type="http://schemas.openxmlformats.org/officeDocument/2006/relationships/font" Target="fonts/font10.fntdata"/><Relationship Id="rId63" Type="http://schemas.openxmlformats.org/officeDocument/2006/relationships/font" Target="fonts/font9.fntdata"/><Relationship Id="rId62" Type="http://schemas.openxmlformats.org/officeDocument/2006/relationships/font" Target="fonts/font8.fntdata"/><Relationship Id="rId61" Type="http://schemas.openxmlformats.org/officeDocument/2006/relationships/font" Target="fonts/font7.fntdata"/><Relationship Id="rId60" Type="http://schemas.openxmlformats.org/officeDocument/2006/relationships/font" Target="fonts/font6.fntdata"/><Relationship Id="rId6" Type="http://schemas.openxmlformats.org/officeDocument/2006/relationships/slideMaster" Target="slideMasters/slideMaster5.xml"/><Relationship Id="rId59" Type="http://schemas.openxmlformats.org/officeDocument/2006/relationships/font" Target="fonts/font5.fntdata"/><Relationship Id="rId58" Type="http://schemas.openxmlformats.org/officeDocument/2006/relationships/font" Target="fonts/font4.fntdata"/><Relationship Id="rId57" Type="http://schemas.openxmlformats.org/officeDocument/2006/relationships/font" Target="fonts/font3.fntdata"/><Relationship Id="rId56" Type="http://schemas.openxmlformats.org/officeDocument/2006/relationships/font" Target="fonts/font2.fntdata"/><Relationship Id="rId55" Type="http://schemas.openxmlformats.org/officeDocument/2006/relationships/font" Target="fonts/font1.fntdata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5.xml"/><Relationship Id="rId48" Type="http://schemas.openxmlformats.org/officeDocument/2006/relationships/slide" Target="slides/slide24.xml"/><Relationship Id="rId47" Type="http://schemas.openxmlformats.org/officeDocument/2006/relationships/slide" Target="slides/slide23.xml"/><Relationship Id="rId46" Type="http://schemas.openxmlformats.org/officeDocument/2006/relationships/slide" Target="slides/slide22.xml"/><Relationship Id="rId45" Type="http://schemas.openxmlformats.org/officeDocument/2006/relationships/slide" Target="slides/slide21.xml"/><Relationship Id="rId44" Type="http://schemas.openxmlformats.org/officeDocument/2006/relationships/slide" Target="slides/slide20.xml"/><Relationship Id="rId43" Type="http://schemas.openxmlformats.org/officeDocument/2006/relationships/slide" Target="slides/slide19.xml"/><Relationship Id="rId42" Type="http://schemas.openxmlformats.org/officeDocument/2006/relationships/slide" Target="slides/slide18.xml"/><Relationship Id="rId41" Type="http://schemas.openxmlformats.org/officeDocument/2006/relationships/slide" Target="slides/slide17.xml"/><Relationship Id="rId40" Type="http://schemas.openxmlformats.org/officeDocument/2006/relationships/slide" Target="slides/slide1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5.xml"/><Relationship Id="rId38" Type="http://schemas.openxmlformats.org/officeDocument/2006/relationships/slide" Target="slides/slide14.xml"/><Relationship Id="rId37" Type="http://schemas.openxmlformats.org/officeDocument/2006/relationships/slide" Target="slides/slide13.xml"/><Relationship Id="rId36" Type="http://schemas.openxmlformats.org/officeDocument/2006/relationships/slide" Target="slides/slide12.xml"/><Relationship Id="rId35" Type="http://schemas.openxmlformats.org/officeDocument/2006/relationships/slide" Target="slides/slide11.xml"/><Relationship Id="rId34" Type="http://schemas.openxmlformats.org/officeDocument/2006/relationships/slide" Target="slides/slide10.xml"/><Relationship Id="rId33" Type="http://schemas.openxmlformats.org/officeDocument/2006/relationships/slide" Target="slides/slide9.xml"/><Relationship Id="rId32" Type="http://schemas.openxmlformats.org/officeDocument/2006/relationships/slide" Target="slides/slide8.xml"/><Relationship Id="rId31" Type="http://schemas.openxmlformats.org/officeDocument/2006/relationships/slide" Target="slides/slide7.xml"/><Relationship Id="rId30" Type="http://schemas.openxmlformats.org/officeDocument/2006/relationships/slide" Target="slides/slide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5.xml"/><Relationship Id="rId28" Type="http://schemas.openxmlformats.org/officeDocument/2006/relationships/slide" Target="slides/slide4.xml"/><Relationship Id="rId27" Type="http://schemas.openxmlformats.org/officeDocument/2006/relationships/slide" Target="slides/slide3.xml"/><Relationship Id="rId26" Type="http://schemas.openxmlformats.org/officeDocument/2006/relationships/slide" Target="slides/slide2.xml"/><Relationship Id="rId25" Type="http://schemas.openxmlformats.org/officeDocument/2006/relationships/slide" Target="slides/slide1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55545" y="1558493"/>
            <a:ext cx="423290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24765">
              <a:lnSpc>
                <a:spcPts val="1435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</a:fld>
            <a:r>
              <a:rPr spc="-5" dirty="0"/>
              <a:t>1</a:t>
            </a:r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D4D4D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24765">
              <a:lnSpc>
                <a:spcPts val="1435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</a:fld>
            <a:r>
              <a:rPr spc="-5" dirty="0"/>
              <a:t>1</a:t>
            </a:r>
            <a:endParaRPr spc="-5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D4D4D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24765">
              <a:lnSpc>
                <a:spcPts val="1435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</a:fld>
            <a:r>
              <a:rPr spc="-5" dirty="0"/>
              <a:t>1</a:t>
            </a:r>
            <a:endParaRPr spc="-5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5881" y="1057401"/>
            <a:ext cx="3327400" cy="428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heavy">
                <a:solidFill>
                  <a:srgbClr val="4D4D4D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3741" y="1112265"/>
            <a:ext cx="3762375" cy="4337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D4D4D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24765">
              <a:lnSpc>
                <a:spcPts val="1435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</a:fld>
            <a:r>
              <a:rPr spc="-5" dirty="0"/>
              <a:t>1</a:t>
            </a:r>
            <a:endParaRPr spc="-5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24765">
              <a:lnSpc>
                <a:spcPts val="1435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</a:fld>
            <a:r>
              <a:rPr spc="-5" dirty="0"/>
              <a:t>1</a:t>
            </a:r>
            <a:endParaRPr spc="-5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289559" y="6412991"/>
            <a:ext cx="854963" cy="277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7990331" y="1523"/>
            <a:ext cx="1153667" cy="1408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24765">
              <a:lnSpc>
                <a:spcPts val="1435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</a:fld>
            <a:r>
              <a:rPr spc="-5" dirty="0"/>
              <a:t>1</a:t>
            </a:r>
            <a:endParaRPr spc="-5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9670-2F8B-42E3-95F4-D0246A1B31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09D9-A4C1-4F1E-B769-82C404155D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7" Type="http://schemas.openxmlformats.org/officeDocument/2006/relationships/image" Target="../media/image4.png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5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8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289559" y="6412991"/>
            <a:ext cx="854963" cy="277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9804" y="250647"/>
            <a:ext cx="442785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6909" y="1098549"/>
            <a:ext cx="7790180" cy="4563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D4D4D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92921" y="6480835"/>
            <a:ext cx="307975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24765">
              <a:lnSpc>
                <a:spcPts val="1435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</a:fld>
            <a:r>
              <a:rPr spc="-5" dirty="0"/>
              <a:t>1</a:t>
            </a:r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hyperlink" Target="http://www.anylogistix.com/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hyperlink" Target="http://www.anylogistix.com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hyperlink" Target="http://www.anylogistix.com/" TargetMode="External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hyperlink" Target="http://www.anylogic.cn/" TargetMode="Externa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hyperlink" Target="http://www.carila.cn/" TargetMode="Externa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6" Type="http://schemas.openxmlformats.org/officeDocument/2006/relationships/slideLayout" Target="../slideLayouts/slideLayout20.xml"/><Relationship Id="rId15" Type="http://schemas.openxmlformats.org/officeDocument/2006/relationships/hyperlink" Target="http://www.anylogistix.com/" TargetMode="External"/><Relationship Id="rId14" Type="http://schemas.openxmlformats.org/officeDocument/2006/relationships/image" Target="../media/image24.jpeg"/><Relationship Id="rId13" Type="http://schemas.openxmlformats.org/officeDocument/2006/relationships/image" Target="../media/image23.jpeg"/><Relationship Id="rId12" Type="http://schemas.openxmlformats.org/officeDocument/2006/relationships/image" Target="../media/image22.jpeg"/><Relationship Id="rId11" Type="http://schemas.openxmlformats.org/officeDocument/2006/relationships/image" Target="../media/image21.jpe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5671" y="5447182"/>
            <a:ext cx="3023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© </a:t>
            </a:r>
            <a:r>
              <a:rPr sz="1200" b="0" spc="-5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The AnyLogic </a:t>
            </a:r>
            <a:r>
              <a:rPr sz="1200" b="0" spc="-1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Company </a:t>
            </a:r>
            <a:r>
              <a:rPr sz="1200" b="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|</a:t>
            </a:r>
            <a:r>
              <a:rPr sz="1200" b="0" spc="-3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200" b="0" spc="-1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  <a:hlinkClick r:id="rId2"/>
              </a:rPr>
              <a:t>www.anylogistix.com</a:t>
            </a:r>
            <a:endParaRPr sz="12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42944" y="5033771"/>
            <a:ext cx="938784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81400" y="3599688"/>
            <a:ext cx="5334000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43275" y="2325370"/>
            <a:ext cx="4532630" cy="8350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zh-CN" sz="2800" b="1">
                <a:solidFill>
                  <a:schemeClr val="tx1"/>
                </a:solidFill>
              </a:rPr>
              <a:t>多方法供应链仿真优化软件</a:t>
            </a:r>
            <a:r>
              <a:rPr lang="en-US" altLang="zh-CN" sz="2800" b="1">
                <a:solidFill>
                  <a:schemeClr val="tx1"/>
                </a:solidFill>
              </a:rPr>
              <a:t>Anylogistix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8224" y="3605784"/>
            <a:ext cx="52324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设计</a:t>
            </a:r>
            <a:endParaRPr sz="1400" b="1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8313" y="3627374"/>
            <a:ext cx="69596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优化</a:t>
            </a:r>
            <a:endParaRPr sz="1400" b="1" spc="-5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42989" y="3605402"/>
            <a:ext cx="88011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实验</a:t>
            </a:r>
            <a:endParaRPr sz="1400" b="1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98205" y="3605784"/>
            <a:ext cx="67945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创新</a:t>
            </a:r>
            <a:endParaRPr sz="1400" b="1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81400" y="1524000"/>
            <a:ext cx="2150364" cy="495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文本框 11"/>
          <p:cNvSpPr txBox="1"/>
          <p:nvPr/>
        </p:nvSpPr>
        <p:spPr>
          <a:xfrm>
            <a:off x="3742690" y="5655310"/>
            <a:ext cx="3742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北京格瑞纳电子产品有限公司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3233" y="244297"/>
            <a:ext cx="589216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anyLogistix</a:t>
            </a:r>
            <a:r>
              <a:rPr spc="-215" dirty="0"/>
              <a:t> </a:t>
            </a:r>
            <a:r>
              <a:rPr dirty="0"/>
              <a:t>–</a:t>
            </a:r>
            <a:r>
              <a:rPr spc="-215" dirty="0"/>
              <a:t> </a:t>
            </a:r>
            <a:r>
              <a:rPr lang="zh-CN" spc="-215" dirty="0"/>
              <a:t>方案</a:t>
            </a:r>
            <a:r>
              <a:rPr dirty="0"/>
              <a:t>和实验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881883" y="5192267"/>
            <a:ext cx="3810000" cy="542925"/>
          </a:xfrm>
          <a:prstGeom prst="rect">
            <a:avLst/>
          </a:prstGeom>
          <a:solidFill>
            <a:srgbClr val="DF390E"/>
          </a:solidFill>
        </p:spPr>
        <p:txBody>
          <a:bodyPr vert="horz" wrap="square" lIns="0" tIns="140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lang="zh-CN" altLang="en-US"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强化商业决策</a:t>
            </a:r>
            <a:endParaRPr lang="zh-CN" altLang="en-US" sz="1600" spc="-5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  <a:p>
            <a:pPr algn="ctr" eaLnBrk="1" fontAlgn="auto" latinLnBrk="0" hangingPunct="1">
              <a:lnSpc>
                <a:spcPts val="120"/>
              </a:lnSpc>
              <a:spcBef>
                <a:spcPts val="1100"/>
              </a:spcBef>
            </a:pPr>
            <a:endParaRPr lang="zh-CN" altLang="en-US" sz="1600" spc="-5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8260" y="914400"/>
            <a:ext cx="6728459" cy="377825"/>
          </a:xfrm>
          <a:prstGeom prst="rect">
            <a:avLst/>
          </a:prstGeom>
          <a:solidFill>
            <a:srgbClr val="DF390E"/>
          </a:solidFill>
        </p:spPr>
        <p:txBody>
          <a:bodyPr vert="horz" wrap="square" lIns="0" tIns="132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lang="zh-CN" altLang="en-US" sz="16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方案</a:t>
            </a:r>
            <a:r>
              <a:rPr sz="16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lang="zh-CN" altLang="en-US"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初始数据</a:t>
            </a:r>
            <a:r>
              <a:rPr sz="16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)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6200" y="1605280"/>
            <a:ext cx="1092835" cy="342265"/>
          </a:xfrm>
          <a:prstGeom prst="rect">
            <a:avLst/>
          </a:prstGeom>
          <a:ln w="19812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515"/>
              </a:spcBef>
            </a:pPr>
            <a:r>
              <a:rPr lang="en-US" altLang="zh-CN" sz="1800" spc="-30" dirty="0">
                <a:latin typeface="Calibri" panose="020F0502020204030204"/>
                <a:cs typeface="Calibri" panose="020F0502020204030204"/>
              </a:rPr>
              <a:t>  </a:t>
            </a:r>
            <a:r>
              <a:rPr lang="zh-CN" altLang="en-US" sz="1800" spc="-30" dirty="0">
                <a:latin typeface="Calibri" panose="020F0502020204030204"/>
                <a:cs typeface="Calibri" panose="020F0502020204030204"/>
              </a:rPr>
              <a:t>方案 </a:t>
            </a:r>
            <a:r>
              <a:rPr lang="en-US" altLang="zh-CN" sz="1800" spc="-30" dirty="0">
                <a:latin typeface="Calibri" panose="020F0502020204030204"/>
                <a:cs typeface="Calibri" panose="020F0502020204030204"/>
              </a:rPr>
              <a:t>1</a:t>
            </a:r>
            <a:endParaRPr lang="en-US" altLang="zh-CN" sz="1800" spc="-3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5654" y="1605533"/>
            <a:ext cx="1092835" cy="342265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515"/>
              </a:spcBef>
            </a:pPr>
            <a:r>
              <a:rPr lang="en-US" altLang="zh-CN" sz="1400" spc="-30" dirty="0">
                <a:latin typeface="Calibri" panose="020F0502020204030204"/>
                <a:cs typeface="Calibri" panose="020F0502020204030204"/>
              </a:rPr>
              <a:t>    </a:t>
            </a:r>
            <a:r>
              <a:rPr lang="zh-CN" altLang="en-US" sz="1800" spc="-30" dirty="0">
                <a:latin typeface="Calibri" panose="020F0502020204030204"/>
                <a:ea typeface="+mn-ea"/>
                <a:cs typeface="Calibri" panose="020F0502020204030204"/>
                <a:sym typeface="+mn-ea"/>
              </a:rPr>
              <a:t>方案 </a:t>
            </a:r>
            <a:r>
              <a:rPr lang="en-US" altLang="zh-CN" sz="1800" spc="-30" dirty="0">
                <a:latin typeface="Calibri" panose="020F0502020204030204"/>
                <a:ea typeface="+mn-ea"/>
                <a:cs typeface="Calibri" panose="020F0502020204030204"/>
                <a:sym typeface="+mn-ea"/>
              </a:rPr>
              <a:t>2</a:t>
            </a:r>
            <a:endParaRPr lang="en-US" altLang="zh-CN" sz="1800" spc="-30" dirty="0">
              <a:latin typeface="Calibri" panose="020F0502020204030204"/>
              <a:ea typeface="+mn-ea"/>
              <a:cs typeface="Calibri" panose="020F0502020204030204"/>
              <a:sym typeface="+mn-e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6897" y="1594866"/>
            <a:ext cx="1092835" cy="342900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515"/>
              </a:spcBef>
            </a:pPr>
            <a:r>
              <a:rPr lang="en-US" altLang="zh-CN" sz="1800" spc="-30" dirty="0">
                <a:latin typeface="Calibri" panose="020F0502020204030204"/>
                <a:ea typeface="+mn-ea"/>
                <a:cs typeface="Calibri" panose="020F0502020204030204"/>
                <a:sym typeface="+mn-ea"/>
              </a:rPr>
              <a:t> </a:t>
            </a:r>
            <a:r>
              <a:rPr lang="zh-CN" altLang="en-US" sz="1800" spc="-30" dirty="0">
                <a:latin typeface="Calibri" panose="020F0502020204030204"/>
                <a:ea typeface="+mn-ea"/>
                <a:cs typeface="Calibri" panose="020F0502020204030204"/>
                <a:sym typeface="+mn-ea"/>
              </a:rPr>
              <a:t>方案 </a:t>
            </a:r>
            <a:r>
              <a:rPr lang="en-US" altLang="zh-CN" sz="1800" spc="-30" dirty="0">
                <a:latin typeface="Calibri" panose="020F0502020204030204"/>
                <a:ea typeface="+mn-ea"/>
                <a:cs typeface="Calibri" panose="020F0502020204030204"/>
                <a:sym typeface="+mn-ea"/>
              </a:rPr>
              <a:t>N</a:t>
            </a:r>
            <a:endParaRPr lang="en-US" altLang="zh-CN" sz="1800" spc="-30" dirty="0">
              <a:latin typeface="Calibri" panose="020F0502020204030204"/>
              <a:ea typeface="+mn-ea"/>
              <a:cs typeface="Calibri" panose="020F0502020204030204"/>
              <a:sym typeface="+mn-e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3428" y="1597913"/>
            <a:ext cx="1657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…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6097" y="1594866"/>
            <a:ext cx="1274445" cy="342900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515"/>
              </a:spcBef>
            </a:pPr>
            <a:r>
              <a:rPr lang="en-US" altLang="zh-CN" sz="1800" spc="-30" dirty="0">
                <a:latin typeface="Calibri" panose="020F0502020204030204"/>
                <a:ea typeface="+mn-ea"/>
                <a:cs typeface="Calibri" panose="020F0502020204030204"/>
                <a:sym typeface="+mn-ea"/>
              </a:rPr>
              <a:t> </a:t>
            </a:r>
            <a:r>
              <a:rPr lang="zh-CN" altLang="en-US" sz="1800" spc="-30" dirty="0">
                <a:latin typeface="Calibri" panose="020F0502020204030204"/>
                <a:ea typeface="+mn-ea"/>
                <a:cs typeface="Calibri" panose="020F0502020204030204"/>
                <a:sym typeface="+mn-ea"/>
              </a:rPr>
              <a:t>方案 </a:t>
            </a:r>
            <a:r>
              <a:rPr lang="en-US" altLang="zh-CN" sz="1800" spc="-30" dirty="0">
                <a:latin typeface="Calibri" panose="020F0502020204030204"/>
                <a:ea typeface="+mn-ea"/>
                <a:cs typeface="Calibri" panose="020F0502020204030204"/>
                <a:sym typeface="+mn-ea"/>
              </a:rPr>
              <a:t>N+1</a:t>
            </a:r>
            <a:endParaRPr lang="en-US" altLang="zh-CN" sz="1800" spc="-30" dirty="0">
              <a:latin typeface="Calibri" panose="020F0502020204030204"/>
              <a:ea typeface="+mn-ea"/>
              <a:cs typeface="Calibri" panose="020F0502020204030204"/>
              <a:sym typeface="+mn-e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8260" y="2209800"/>
            <a:ext cx="6728459" cy="533400"/>
          </a:xfrm>
          <a:prstGeom prst="rect">
            <a:avLst/>
          </a:prstGeom>
          <a:solidFill>
            <a:srgbClr val="DF390E"/>
          </a:solidFill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sz="16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Experiments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53945" y="1974342"/>
            <a:ext cx="76200" cy="23558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object 12"/>
          <p:cNvSpPr/>
          <p:nvPr/>
        </p:nvSpPr>
        <p:spPr>
          <a:xfrm>
            <a:off x="3062477" y="1974342"/>
            <a:ext cx="76200" cy="23558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13"/>
          <p:cNvSpPr/>
          <p:nvPr/>
        </p:nvSpPr>
        <p:spPr>
          <a:xfrm>
            <a:off x="4645914" y="1974342"/>
            <a:ext cx="76200" cy="23558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" name="object 14"/>
          <p:cNvSpPr/>
          <p:nvPr/>
        </p:nvSpPr>
        <p:spPr>
          <a:xfrm>
            <a:off x="5955029" y="1965198"/>
            <a:ext cx="76200" cy="245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" name="object 15"/>
          <p:cNvSpPr txBox="1"/>
          <p:nvPr/>
        </p:nvSpPr>
        <p:spPr>
          <a:xfrm>
            <a:off x="6753606" y="1594866"/>
            <a:ext cx="1274445" cy="342900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515"/>
              </a:spcBef>
            </a:pPr>
            <a:r>
              <a:rPr lang="en-US" altLang="zh-CN" sz="1800" spc="-30" dirty="0">
                <a:latin typeface="Calibri" panose="020F0502020204030204"/>
                <a:ea typeface="+mn-ea"/>
                <a:cs typeface="Calibri" panose="020F0502020204030204"/>
                <a:sym typeface="+mn-ea"/>
              </a:rPr>
              <a:t> </a:t>
            </a:r>
            <a:r>
              <a:rPr lang="zh-CN" altLang="en-US" sz="1800" spc="-30" dirty="0">
                <a:latin typeface="Calibri" panose="020F0502020204030204"/>
                <a:ea typeface="+mn-ea"/>
                <a:cs typeface="Calibri" panose="020F0502020204030204"/>
                <a:sym typeface="+mn-ea"/>
              </a:rPr>
              <a:t>方案 </a:t>
            </a:r>
            <a:r>
              <a:rPr lang="en-US" altLang="zh-CN" sz="1800" spc="-30" dirty="0">
                <a:latin typeface="Calibri" panose="020F0502020204030204"/>
                <a:ea typeface="+mn-ea"/>
                <a:cs typeface="Calibri" panose="020F0502020204030204"/>
                <a:sym typeface="+mn-ea"/>
              </a:rPr>
              <a:t>N+2</a:t>
            </a:r>
            <a:endParaRPr lang="en-US" altLang="zh-CN" sz="1800" spc="-30" dirty="0">
              <a:latin typeface="Calibri" panose="020F0502020204030204"/>
              <a:ea typeface="+mn-ea"/>
              <a:cs typeface="Calibri" panose="020F0502020204030204"/>
              <a:sym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52538" y="1974342"/>
            <a:ext cx="76200" cy="23558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object 17"/>
          <p:cNvSpPr/>
          <p:nvPr/>
        </p:nvSpPr>
        <p:spPr>
          <a:xfrm>
            <a:off x="1194053" y="4807458"/>
            <a:ext cx="7188834" cy="135890"/>
          </a:xfrm>
          <a:custGeom>
            <a:avLst/>
            <a:gdLst/>
            <a:ahLst/>
            <a:cxnLst/>
            <a:rect l="l" t="t" r="r" b="b"/>
            <a:pathLst>
              <a:path w="7188834" h="135889">
                <a:moveTo>
                  <a:pt x="7188708" y="0"/>
                </a:moveTo>
                <a:lnTo>
                  <a:pt x="7183602" y="26402"/>
                </a:lnTo>
                <a:lnTo>
                  <a:pt x="7169673" y="47958"/>
                </a:lnTo>
                <a:lnTo>
                  <a:pt x="7149006" y="62489"/>
                </a:lnTo>
                <a:lnTo>
                  <a:pt x="7123684" y="67818"/>
                </a:lnTo>
                <a:lnTo>
                  <a:pt x="3659378" y="67818"/>
                </a:lnTo>
                <a:lnTo>
                  <a:pt x="3634055" y="73146"/>
                </a:lnTo>
                <a:lnTo>
                  <a:pt x="3613388" y="87677"/>
                </a:lnTo>
                <a:lnTo>
                  <a:pt x="3599459" y="109233"/>
                </a:lnTo>
                <a:lnTo>
                  <a:pt x="3594354" y="135636"/>
                </a:lnTo>
                <a:lnTo>
                  <a:pt x="3589246" y="109233"/>
                </a:lnTo>
                <a:lnTo>
                  <a:pt x="3575304" y="87677"/>
                </a:lnTo>
                <a:lnTo>
                  <a:pt x="3554599" y="73146"/>
                </a:lnTo>
                <a:lnTo>
                  <a:pt x="3529203" y="67818"/>
                </a:lnTo>
                <a:lnTo>
                  <a:pt x="65087" y="67818"/>
                </a:lnTo>
                <a:lnTo>
                  <a:pt x="39749" y="62489"/>
                </a:lnTo>
                <a:lnTo>
                  <a:pt x="19061" y="47958"/>
                </a:lnTo>
                <a:lnTo>
                  <a:pt x="5113" y="26402"/>
                </a:ln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object 18"/>
          <p:cNvSpPr txBox="1"/>
          <p:nvPr/>
        </p:nvSpPr>
        <p:spPr>
          <a:xfrm>
            <a:off x="1406652" y="4223003"/>
            <a:ext cx="820419" cy="197485"/>
          </a:xfrm>
          <a:prstGeom prst="rect">
            <a:avLst/>
          </a:prstGeom>
          <a:solidFill>
            <a:srgbClr val="F186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lang="zh-CN" altLang="en-US" sz="900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r>
              <a:rPr lang="zh-CN" altLang="en-US" sz="900" b="1">
                <a:latin typeface="Calibri" panose="020F0502020204030204"/>
                <a:cs typeface="Calibri" panose="020F0502020204030204"/>
              </a:rPr>
              <a:t>结果</a:t>
            </a:r>
            <a:endParaRPr lang="zh-CN" altLang="en-US" sz="900" b="1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lang="zh-CN" altLang="en-US" sz="900" b="1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79904" y="3874770"/>
            <a:ext cx="76200" cy="349885"/>
          </a:xfrm>
          <a:custGeom>
            <a:avLst/>
            <a:gdLst/>
            <a:ahLst/>
            <a:cxnLst/>
            <a:rect l="l" t="t" r="r" b="b"/>
            <a:pathLst>
              <a:path w="76200" h="349885">
                <a:moveTo>
                  <a:pt x="28287" y="273209"/>
                </a:moveTo>
                <a:lnTo>
                  <a:pt x="0" y="273303"/>
                </a:lnTo>
                <a:lnTo>
                  <a:pt x="38353" y="349376"/>
                </a:lnTo>
                <a:lnTo>
                  <a:pt x="69839" y="285876"/>
                </a:lnTo>
                <a:lnTo>
                  <a:pt x="28320" y="285876"/>
                </a:lnTo>
                <a:lnTo>
                  <a:pt x="28287" y="273209"/>
                </a:lnTo>
                <a:close/>
              </a:path>
              <a:path w="76200" h="349885">
                <a:moveTo>
                  <a:pt x="48099" y="273143"/>
                </a:moveTo>
                <a:lnTo>
                  <a:pt x="28287" y="273209"/>
                </a:lnTo>
                <a:lnTo>
                  <a:pt x="28320" y="285876"/>
                </a:lnTo>
                <a:lnTo>
                  <a:pt x="48132" y="285876"/>
                </a:lnTo>
                <a:lnTo>
                  <a:pt x="48099" y="273143"/>
                </a:lnTo>
                <a:close/>
              </a:path>
              <a:path w="76200" h="349885">
                <a:moveTo>
                  <a:pt x="76200" y="273049"/>
                </a:moveTo>
                <a:lnTo>
                  <a:pt x="48099" y="273143"/>
                </a:lnTo>
                <a:lnTo>
                  <a:pt x="48132" y="285876"/>
                </a:lnTo>
                <a:lnTo>
                  <a:pt x="69839" y="285876"/>
                </a:lnTo>
                <a:lnTo>
                  <a:pt x="76200" y="273049"/>
                </a:lnTo>
                <a:close/>
              </a:path>
              <a:path w="76200" h="349885">
                <a:moveTo>
                  <a:pt x="47370" y="0"/>
                </a:moveTo>
                <a:lnTo>
                  <a:pt x="27558" y="0"/>
                </a:lnTo>
                <a:lnTo>
                  <a:pt x="28287" y="273209"/>
                </a:lnTo>
                <a:lnTo>
                  <a:pt x="48099" y="273143"/>
                </a:lnTo>
                <a:lnTo>
                  <a:pt x="47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20"/>
          <p:cNvSpPr txBox="1"/>
          <p:nvPr/>
        </p:nvSpPr>
        <p:spPr>
          <a:xfrm>
            <a:off x="2368295" y="4223003"/>
            <a:ext cx="791210" cy="197485"/>
          </a:xfrm>
          <a:prstGeom prst="rect">
            <a:avLst/>
          </a:prstGeom>
          <a:solidFill>
            <a:srgbClr val="F186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lang="zh-CN" altLang="en-US" sz="900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r>
              <a:rPr lang="zh-CN" altLang="en-US" sz="900" b="1">
                <a:latin typeface="Calibri" panose="020F0502020204030204"/>
                <a:cs typeface="Calibri" panose="020F0502020204030204"/>
                <a:sym typeface="+mn-ea"/>
              </a:rPr>
              <a:t>结果</a:t>
            </a:r>
            <a:endParaRPr lang="zh-CN" altLang="en-US" sz="900" b="1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26054" y="3874770"/>
            <a:ext cx="76200" cy="349885"/>
          </a:xfrm>
          <a:custGeom>
            <a:avLst/>
            <a:gdLst/>
            <a:ahLst/>
            <a:cxnLst/>
            <a:rect l="l" t="t" r="r" b="b"/>
            <a:pathLst>
              <a:path w="76200" h="349885">
                <a:moveTo>
                  <a:pt x="28177" y="273257"/>
                </a:moveTo>
                <a:lnTo>
                  <a:pt x="0" y="273303"/>
                </a:lnTo>
                <a:lnTo>
                  <a:pt x="38226" y="349376"/>
                </a:lnTo>
                <a:lnTo>
                  <a:pt x="69871" y="285876"/>
                </a:lnTo>
                <a:lnTo>
                  <a:pt x="28193" y="285876"/>
                </a:lnTo>
                <a:lnTo>
                  <a:pt x="28177" y="273257"/>
                </a:lnTo>
                <a:close/>
              </a:path>
              <a:path w="76200" h="349885">
                <a:moveTo>
                  <a:pt x="47989" y="273224"/>
                </a:moveTo>
                <a:lnTo>
                  <a:pt x="28177" y="273257"/>
                </a:lnTo>
                <a:lnTo>
                  <a:pt x="28193" y="285876"/>
                </a:lnTo>
                <a:lnTo>
                  <a:pt x="48006" y="285876"/>
                </a:lnTo>
                <a:lnTo>
                  <a:pt x="47989" y="273224"/>
                </a:lnTo>
                <a:close/>
              </a:path>
              <a:path w="76200" h="349885">
                <a:moveTo>
                  <a:pt x="76200" y="273176"/>
                </a:moveTo>
                <a:lnTo>
                  <a:pt x="47989" y="273224"/>
                </a:lnTo>
                <a:lnTo>
                  <a:pt x="48006" y="285876"/>
                </a:lnTo>
                <a:lnTo>
                  <a:pt x="69871" y="285876"/>
                </a:lnTo>
                <a:lnTo>
                  <a:pt x="76200" y="273176"/>
                </a:lnTo>
                <a:close/>
              </a:path>
              <a:path w="76200" h="349885">
                <a:moveTo>
                  <a:pt x="47625" y="0"/>
                </a:moveTo>
                <a:lnTo>
                  <a:pt x="27812" y="0"/>
                </a:lnTo>
                <a:lnTo>
                  <a:pt x="28177" y="273257"/>
                </a:lnTo>
                <a:lnTo>
                  <a:pt x="47989" y="273224"/>
                </a:lnTo>
                <a:lnTo>
                  <a:pt x="476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22"/>
          <p:cNvSpPr txBox="1"/>
          <p:nvPr/>
        </p:nvSpPr>
        <p:spPr>
          <a:xfrm>
            <a:off x="4056888" y="4223003"/>
            <a:ext cx="678180" cy="197485"/>
          </a:xfrm>
          <a:prstGeom prst="rect">
            <a:avLst/>
          </a:prstGeom>
          <a:solidFill>
            <a:srgbClr val="F186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lang="zh-CN" altLang="en-US" sz="900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r>
              <a:rPr lang="zh-CN" altLang="en-US" sz="900" b="1">
                <a:latin typeface="Calibri" panose="020F0502020204030204"/>
                <a:cs typeface="Calibri" panose="020F0502020204030204"/>
                <a:sym typeface="+mn-ea"/>
              </a:rPr>
              <a:t>结果</a:t>
            </a:r>
            <a:endParaRPr lang="zh-CN" altLang="en-US" sz="900" b="1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55565" y="3865371"/>
            <a:ext cx="76200" cy="359410"/>
          </a:xfrm>
          <a:custGeom>
            <a:avLst/>
            <a:gdLst/>
            <a:ahLst/>
            <a:cxnLst/>
            <a:rect l="l" t="t" r="r" b="b"/>
            <a:pathLst>
              <a:path w="76200" h="359410">
                <a:moveTo>
                  <a:pt x="28202" y="283045"/>
                </a:moveTo>
                <a:lnTo>
                  <a:pt x="0" y="283844"/>
                </a:lnTo>
                <a:lnTo>
                  <a:pt x="40386" y="358901"/>
                </a:lnTo>
                <a:lnTo>
                  <a:pt x="69661" y="295782"/>
                </a:lnTo>
                <a:lnTo>
                  <a:pt x="28575" y="295782"/>
                </a:lnTo>
                <a:lnTo>
                  <a:pt x="28202" y="283045"/>
                </a:lnTo>
                <a:close/>
              </a:path>
              <a:path w="76200" h="359410">
                <a:moveTo>
                  <a:pt x="48016" y="282484"/>
                </a:moveTo>
                <a:lnTo>
                  <a:pt x="28202" y="283045"/>
                </a:lnTo>
                <a:lnTo>
                  <a:pt x="28575" y="295782"/>
                </a:lnTo>
                <a:lnTo>
                  <a:pt x="48387" y="295147"/>
                </a:lnTo>
                <a:lnTo>
                  <a:pt x="48016" y="282484"/>
                </a:lnTo>
                <a:close/>
              </a:path>
              <a:path w="76200" h="359410">
                <a:moveTo>
                  <a:pt x="76200" y="281685"/>
                </a:moveTo>
                <a:lnTo>
                  <a:pt x="48016" y="282484"/>
                </a:lnTo>
                <a:lnTo>
                  <a:pt x="48387" y="295147"/>
                </a:lnTo>
                <a:lnTo>
                  <a:pt x="28575" y="295782"/>
                </a:lnTo>
                <a:lnTo>
                  <a:pt x="69661" y="295782"/>
                </a:lnTo>
                <a:lnTo>
                  <a:pt x="76200" y="281685"/>
                </a:lnTo>
                <a:close/>
              </a:path>
              <a:path w="76200" h="359410">
                <a:moveTo>
                  <a:pt x="39750" y="0"/>
                </a:moveTo>
                <a:lnTo>
                  <a:pt x="19938" y="507"/>
                </a:lnTo>
                <a:lnTo>
                  <a:pt x="28202" y="283045"/>
                </a:lnTo>
                <a:lnTo>
                  <a:pt x="48016" y="282484"/>
                </a:lnTo>
                <a:lnTo>
                  <a:pt x="39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" name="object 24"/>
          <p:cNvSpPr txBox="1"/>
          <p:nvPr/>
        </p:nvSpPr>
        <p:spPr>
          <a:xfrm>
            <a:off x="4824984" y="4223003"/>
            <a:ext cx="739140" cy="197485"/>
          </a:xfrm>
          <a:prstGeom prst="rect">
            <a:avLst/>
          </a:prstGeom>
          <a:solidFill>
            <a:srgbClr val="F186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lang="zh-CN" altLang="en-US" sz="900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r>
              <a:rPr lang="zh-CN" altLang="en-US" sz="900" b="1">
                <a:latin typeface="Calibri" panose="020F0502020204030204"/>
                <a:cs typeface="Calibri" panose="020F0502020204030204"/>
                <a:sym typeface="+mn-ea"/>
              </a:rPr>
              <a:t>结果</a:t>
            </a:r>
            <a:endParaRPr lang="zh-CN" altLang="en-US" sz="900" b="1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76900" y="4223003"/>
            <a:ext cx="779145" cy="197485"/>
          </a:xfrm>
          <a:prstGeom prst="rect">
            <a:avLst/>
          </a:prstGeom>
          <a:solidFill>
            <a:srgbClr val="F186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lang="zh-CN" altLang="en-US" sz="900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r>
              <a:rPr lang="zh-CN" altLang="en-US" sz="900" b="1">
                <a:latin typeface="Calibri" panose="020F0502020204030204"/>
                <a:cs typeface="Calibri" panose="020F0502020204030204"/>
                <a:sym typeface="+mn-ea"/>
              </a:rPr>
              <a:t>结果</a:t>
            </a:r>
            <a:endParaRPr lang="zh-CN" altLang="en-US" sz="900" b="1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79107" y="4223003"/>
            <a:ext cx="748665" cy="197485"/>
          </a:xfrm>
          <a:prstGeom prst="rect">
            <a:avLst/>
          </a:prstGeom>
          <a:solidFill>
            <a:srgbClr val="F186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lang="zh-CN" altLang="en-US" sz="900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r>
              <a:rPr lang="zh-CN" altLang="en-US" sz="900" b="1">
                <a:latin typeface="Calibri" panose="020F0502020204030204"/>
                <a:cs typeface="Calibri" panose="020F0502020204030204"/>
                <a:sym typeface="+mn-ea"/>
              </a:rPr>
              <a:t>结果</a:t>
            </a:r>
            <a:endParaRPr lang="zh-CN" altLang="en-US" sz="900" b="1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58259" y="3873246"/>
            <a:ext cx="76200" cy="350520"/>
          </a:xfrm>
          <a:custGeom>
            <a:avLst/>
            <a:gdLst/>
            <a:ahLst/>
            <a:cxnLst/>
            <a:rect l="l" t="t" r="r" b="b"/>
            <a:pathLst>
              <a:path w="76200" h="350520">
                <a:moveTo>
                  <a:pt x="28177" y="274019"/>
                </a:moveTo>
                <a:lnTo>
                  <a:pt x="0" y="274065"/>
                </a:lnTo>
                <a:lnTo>
                  <a:pt x="38226" y="350265"/>
                </a:lnTo>
                <a:lnTo>
                  <a:pt x="69818" y="286765"/>
                </a:lnTo>
                <a:lnTo>
                  <a:pt x="28193" y="286765"/>
                </a:lnTo>
                <a:lnTo>
                  <a:pt x="28177" y="274019"/>
                </a:lnTo>
                <a:close/>
              </a:path>
              <a:path w="76200" h="350520">
                <a:moveTo>
                  <a:pt x="47989" y="273986"/>
                </a:moveTo>
                <a:lnTo>
                  <a:pt x="28177" y="274019"/>
                </a:lnTo>
                <a:lnTo>
                  <a:pt x="28193" y="286765"/>
                </a:lnTo>
                <a:lnTo>
                  <a:pt x="48005" y="286765"/>
                </a:lnTo>
                <a:lnTo>
                  <a:pt x="47989" y="273986"/>
                </a:lnTo>
                <a:close/>
              </a:path>
              <a:path w="76200" h="350520">
                <a:moveTo>
                  <a:pt x="76200" y="273938"/>
                </a:moveTo>
                <a:lnTo>
                  <a:pt x="47989" y="273986"/>
                </a:lnTo>
                <a:lnTo>
                  <a:pt x="48005" y="286765"/>
                </a:lnTo>
                <a:lnTo>
                  <a:pt x="69818" y="286765"/>
                </a:lnTo>
                <a:lnTo>
                  <a:pt x="76200" y="273938"/>
                </a:lnTo>
                <a:close/>
              </a:path>
              <a:path w="76200" h="350520">
                <a:moveTo>
                  <a:pt x="47625" y="0"/>
                </a:moveTo>
                <a:lnTo>
                  <a:pt x="27812" y="0"/>
                </a:lnTo>
                <a:lnTo>
                  <a:pt x="28177" y="274019"/>
                </a:lnTo>
                <a:lnTo>
                  <a:pt x="47989" y="273986"/>
                </a:lnTo>
                <a:lnTo>
                  <a:pt x="476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8" name="object 28"/>
          <p:cNvSpPr/>
          <p:nvPr/>
        </p:nvSpPr>
        <p:spPr>
          <a:xfrm>
            <a:off x="6029705" y="3865626"/>
            <a:ext cx="76200" cy="358775"/>
          </a:xfrm>
          <a:custGeom>
            <a:avLst/>
            <a:gdLst/>
            <a:ahLst/>
            <a:cxnLst/>
            <a:rect l="l" t="t" r="r" b="b"/>
            <a:pathLst>
              <a:path w="76200" h="358775">
                <a:moveTo>
                  <a:pt x="28194" y="282448"/>
                </a:moveTo>
                <a:lnTo>
                  <a:pt x="0" y="282448"/>
                </a:lnTo>
                <a:lnTo>
                  <a:pt x="38100" y="358648"/>
                </a:lnTo>
                <a:lnTo>
                  <a:pt x="69850" y="295148"/>
                </a:lnTo>
                <a:lnTo>
                  <a:pt x="28194" y="295148"/>
                </a:lnTo>
                <a:lnTo>
                  <a:pt x="28194" y="282448"/>
                </a:lnTo>
                <a:close/>
              </a:path>
              <a:path w="76200" h="358775">
                <a:moveTo>
                  <a:pt x="48006" y="0"/>
                </a:moveTo>
                <a:lnTo>
                  <a:pt x="28194" y="0"/>
                </a:lnTo>
                <a:lnTo>
                  <a:pt x="28194" y="295148"/>
                </a:lnTo>
                <a:lnTo>
                  <a:pt x="48006" y="295148"/>
                </a:lnTo>
                <a:lnTo>
                  <a:pt x="48006" y="0"/>
                </a:lnTo>
                <a:close/>
              </a:path>
              <a:path w="76200" h="358775">
                <a:moveTo>
                  <a:pt x="76200" y="282448"/>
                </a:moveTo>
                <a:lnTo>
                  <a:pt x="48006" y="282448"/>
                </a:lnTo>
                <a:lnTo>
                  <a:pt x="48006" y="295148"/>
                </a:lnTo>
                <a:lnTo>
                  <a:pt x="69850" y="295148"/>
                </a:lnTo>
                <a:lnTo>
                  <a:pt x="76200" y="282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9" name="object 29"/>
          <p:cNvSpPr/>
          <p:nvPr/>
        </p:nvSpPr>
        <p:spPr>
          <a:xfrm>
            <a:off x="7698485" y="3873246"/>
            <a:ext cx="76200" cy="350520"/>
          </a:xfrm>
          <a:custGeom>
            <a:avLst/>
            <a:gdLst/>
            <a:ahLst/>
            <a:cxnLst/>
            <a:rect l="l" t="t" r="r" b="b"/>
            <a:pathLst>
              <a:path w="76200" h="350520">
                <a:moveTo>
                  <a:pt x="28194" y="274065"/>
                </a:moveTo>
                <a:lnTo>
                  <a:pt x="0" y="274065"/>
                </a:lnTo>
                <a:lnTo>
                  <a:pt x="38100" y="350265"/>
                </a:lnTo>
                <a:lnTo>
                  <a:pt x="69850" y="286765"/>
                </a:lnTo>
                <a:lnTo>
                  <a:pt x="28194" y="286765"/>
                </a:lnTo>
                <a:lnTo>
                  <a:pt x="28194" y="274065"/>
                </a:lnTo>
                <a:close/>
              </a:path>
              <a:path w="76200" h="350520">
                <a:moveTo>
                  <a:pt x="48006" y="0"/>
                </a:moveTo>
                <a:lnTo>
                  <a:pt x="28194" y="0"/>
                </a:lnTo>
                <a:lnTo>
                  <a:pt x="28194" y="286765"/>
                </a:lnTo>
                <a:lnTo>
                  <a:pt x="48006" y="286765"/>
                </a:lnTo>
                <a:lnTo>
                  <a:pt x="48006" y="0"/>
                </a:lnTo>
                <a:close/>
              </a:path>
              <a:path w="76200" h="350520">
                <a:moveTo>
                  <a:pt x="76200" y="274065"/>
                </a:moveTo>
                <a:lnTo>
                  <a:pt x="48006" y="274065"/>
                </a:lnTo>
                <a:lnTo>
                  <a:pt x="48006" y="286765"/>
                </a:lnTo>
                <a:lnTo>
                  <a:pt x="69850" y="286765"/>
                </a:lnTo>
                <a:lnTo>
                  <a:pt x="76200" y="274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object 30"/>
          <p:cNvSpPr txBox="1"/>
          <p:nvPr/>
        </p:nvSpPr>
        <p:spPr>
          <a:xfrm>
            <a:off x="7420356" y="4223003"/>
            <a:ext cx="631190" cy="197485"/>
          </a:xfrm>
          <a:prstGeom prst="rect">
            <a:avLst/>
          </a:prstGeom>
          <a:solidFill>
            <a:srgbClr val="F186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lang="zh-CN" altLang="en-US" sz="900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r>
              <a:rPr lang="zh-CN" altLang="en-US" sz="900" b="1">
                <a:latin typeface="Calibri" panose="020F0502020204030204"/>
                <a:cs typeface="Calibri" panose="020F0502020204030204"/>
                <a:sym typeface="+mn-ea"/>
              </a:rPr>
              <a:t>结果</a:t>
            </a:r>
            <a:endParaRPr lang="zh-CN" altLang="en-US" sz="900" b="1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915150" y="3873246"/>
            <a:ext cx="76200" cy="350520"/>
          </a:xfrm>
          <a:custGeom>
            <a:avLst/>
            <a:gdLst/>
            <a:ahLst/>
            <a:cxnLst/>
            <a:rect l="l" t="t" r="r" b="b"/>
            <a:pathLst>
              <a:path w="76200" h="350520">
                <a:moveTo>
                  <a:pt x="28194" y="274065"/>
                </a:moveTo>
                <a:lnTo>
                  <a:pt x="0" y="274065"/>
                </a:lnTo>
                <a:lnTo>
                  <a:pt x="38100" y="350265"/>
                </a:lnTo>
                <a:lnTo>
                  <a:pt x="69850" y="286765"/>
                </a:lnTo>
                <a:lnTo>
                  <a:pt x="28194" y="286765"/>
                </a:lnTo>
                <a:lnTo>
                  <a:pt x="28194" y="274065"/>
                </a:lnTo>
                <a:close/>
              </a:path>
              <a:path w="76200" h="350520">
                <a:moveTo>
                  <a:pt x="48005" y="0"/>
                </a:moveTo>
                <a:lnTo>
                  <a:pt x="28194" y="0"/>
                </a:lnTo>
                <a:lnTo>
                  <a:pt x="28194" y="286765"/>
                </a:lnTo>
                <a:lnTo>
                  <a:pt x="48005" y="286765"/>
                </a:lnTo>
                <a:lnTo>
                  <a:pt x="48005" y="0"/>
                </a:lnTo>
                <a:close/>
              </a:path>
              <a:path w="76200" h="350520">
                <a:moveTo>
                  <a:pt x="76200" y="274065"/>
                </a:moveTo>
                <a:lnTo>
                  <a:pt x="48005" y="274065"/>
                </a:lnTo>
                <a:lnTo>
                  <a:pt x="48005" y="286765"/>
                </a:lnTo>
                <a:lnTo>
                  <a:pt x="69850" y="286765"/>
                </a:lnTo>
                <a:lnTo>
                  <a:pt x="76200" y="274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2" name="object 32"/>
          <p:cNvSpPr txBox="1"/>
          <p:nvPr/>
        </p:nvSpPr>
        <p:spPr>
          <a:xfrm>
            <a:off x="3250692" y="4223003"/>
            <a:ext cx="741045" cy="197485"/>
          </a:xfrm>
          <a:prstGeom prst="rect">
            <a:avLst/>
          </a:prstGeom>
          <a:solidFill>
            <a:srgbClr val="F186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lang="zh-CN" altLang="en-US" sz="900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r>
              <a:rPr lang="zh-CN" altLang="en-US" sz="900" b="1">
                <a:latin typeface="Calibri" panose="020F0502020204030204"/>
                <a:cs typeface="Calibri" panose="020F0502020204030204"/>
                <a:sym typeface="+mn-ea"/>
              </a:rPr>
              <a:t>结果</a:t>
            </a:r>
            <a:endParaRPr lang="zh-CN" altLang="en-US" sz="900" b="1">
              <a:latin typeface="Calibri" panose="020F0502020204030204"/>
              <a:cs typeface="Calibri" panose="020F0502020204030204"/>
            </a:endParaRPr>
          </a:p>
          <a:p>
            <a:pPr marL="238760" eaLnBrk="1" fontAlgn="auto" latinLnBrk="0" hangingPunct="1">
              <a:lnSpc>
                <a:spcPts val="400"/>
              </a:lnSpc>
              <a:spcBef>
                <a:spcPts val="100"/>
              </a:spcBef>
            </a:pP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82415" y="3874642"/>
            <a:ext cx="76200" cy="349885"/>
          </a:xfrm>
          <a:custGeom>
            <a:avLst/>
            <a:gdLst/>
            <a:ahLst/>
            <a:cxnLst/>
            <a:rect l="l" t="t" r="r" b="b"/>
            <a:pathLst>
              <a:path w="76200" h="349885">
                <a:moveTo>
                  <a:pt x="28169" y="273483"/>
                </a:moveTo>
                <a:lnTo>
                  <a:pt x="0" y="273811"/>
                </a:lnTo>
                <a:lnTo>
                  <a:pt x="38988" y="349503"/>
                </a:lnTo>
                <a:lnTo>
                  <a:pt x="69782" y="286130"/>
                </a:lnTo>
                <a:lnTo>
                  <a:pt x="28321" y="286130"/>
                </a:lnTo>
                <a:lnTo>
                  <a:pt x="28169" y="273483"/>
                </a:lnTo>
                <a:close/>
              </a:path>
              <a:path w="76200" h="349885">
                <a:moveTo>
                  <a:pt x="47981" y="273252"/>
                </a:moveTo>
                <a:lnTo>
                  <a:pt x="28169" y="273483"/>
                </a:lnTo>
                <a:lnTo>
                  <a:pt x="28321" y="286130"/>
                </a:lnTo>
                <a:lnTo>
                  <a:pt x="48133" y="285876"/>
                </a:lnTo>
                <a:lnTo>
                  <a:pt x="47981" y="273252"/>
                </a:lnTo>
                <a:close/>
              </a:path>
              <a:path w="76200" h="349885">
                <a:moveTo>
                  <a:pt x="76200" y="272922"/>
                </a:moveTo>
                <a:lnTo>
                  <a:pt x="47981" y="273252"/>
                </a:lnTo>
                <a:lnTo>
                  <a:pt x="48133" y="285876"/>
                </a:lnTo>
                <a:lnTo>
                  <a:pt x="28321" y="286130"/>
                </a:lnTo>
                <a:lnTo>
                  <a:pt x="69782" y="286130"/>
                </a:lnTo>
                <a:lnTo>
                  <a:pt x="76200" y="272922"/>
                </a:lnTo>
                <a:close/>
              </a:path>
              <a:path w="76200" h="349885">
                <a:moveTo>
                  <a:pt x="44704" y="0"/>
                </a:moveTo>
                <a:lnTo>
                  <a:pt x="24892" y="253"/>
                </a:lnTo>
                <a:lnTo>
                  <a:pt x="28169" y="273483"/>
                </a:lnTo>
                <a:lnTo>
                  <a:pt x="47981" y="273252"/>
                </a:lnTo>
                <a:lnTo>
                  <a:pt x="447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34"/>
          <p:cNvSpPr txBox="1"/>
          <p:nvPr/>
        </p:nvSpPr>
        <p:spPr>
          <a:xfrm>
            <a:off x="1326641" y="3446526"/>
            <a:ext cx="980440" cy="430530"/>
          </a:xfrm>
          <a:prstGeom prst="rect">
            <a:avLst/>
          </a:prstGeom>
          <a:ln w="19812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spc="-10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绿地分析</a:t>
            </a:r>
            <a:endParaRPr lang="zh-CN" altLang="en-US" sz="1000" spc="-10" dirty="0">
              <a:solidFill>
                <a:srgbClr val="252525"/>
              </a:solidFill>
              <a:latin typeface="Calibri" panose="020F0502020204030204"/>
              <a:cs typeface="Calibri" panose="020F0502020204030204"/>
            </a:endParaRPr>
          </a:p>
          <a:p>
            <a:pPr algn="ctr" eaLnBrk="1" fontAlgn="auto" latinLnBrk="0" hangingPunct="1">
              <a:lnSpc>
                <a:spcPts val="1100"/>
              </a:lnSpc>
            </a:pPr>
            <a:endParaRPr lang="zh-CN" altLang="en-US" sz="1000" spc="-10" dirty="0">
              <a:solidFill>
                <a:srgbClr val="252525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78201" y="3443478"/>
            <a:ext cx="772795" cy="426085"/>
          </a:xfrm>
          <a:prstGeom prst="rect">
            <a:avLst/>
          </a:prstGeom>
          <a:ln w="19812">
            <a:solidFill>
              <a:srgbClr val="00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50800" marR="45720" indent="111125" eaLnBrk="1" fontAlgn="auto" latinLnBrk="0" hangingPunct="1">
              <a:lnSpc>
                <a:spcPts val="700"/>
              </a:lnSpc>
              <a:spcBef>
                <a:spcPts val="400"/>
              </a:spcBef>
            </a:pPr>
            <a:endParaRPr lang="zh-CN" altLang="en-US" sz="1000">
              <a:latin typeface="Calibri" panose="020F0502020204030204"/>
              <a:cs typeface="Calibri" panose="020F0502020204030204"/>
            </a:endParaRPr>
          </a:p>
          <a:p>
            <a:pPr marL="50800" marR="45720" indent="111125" eaLnBrk="1" fontAlgn="auto" latinLnBrk="0" hangingPunct="1">
              <a:lnSpc>
                <a:spcPts val="700"/>
              </a:lnSpc>
              <a:spcBef>
                <a:spcPts val="400"/>
              </a:spcBef>
            </a:pPr>
            <a:r>
              <a:rPr lang="zh-CN" altLang="en-US" sz="1000">
                <a:latin typeface="Calibri" panose="020F0502020204030204"/>
                <a:cs typeface="Calibri" panose="020F0502020204030204"/>
              </a:rPr>
              <a:t>网络优化</a:t>
            </a:r>
            <a:endParaRPr lang="zh-CN" altLang="en-US" sz="1000">
              <a:latin typeface="Calibri" panose="020F0502020204030204"/>
              <a:cs typeface="Calibri" panose="020F0502020204030204"/>
            </a:endParaRPr>
          </a:p>
          <a:p>
            <a:pPr marL="50800" marR="45720" indent="111125" eaLnBrk="1" fontAlgn="auto" latinLnBrk="0" hangingPunct="1">
              <a:lnSpc>
                <a:spcPts val="700"/>
              </a:lnSpc>
              <a:spcBef>
                <a:spcPts val="400"/>
              </a:spcBef>
            </a:pPr>
            <a:endParaRPr lang="zh-CN" altLang="en-US"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107941" y="2925317"/>
            <a:ext cx="3937000" cy="421005"/>
          </a:xfrm>
          <a:custGeom>
            <a:avLst/>
            <a:gdLst/>
            <a:ahLst/>
            <a:cxnLst/>
            <a:rect l="l" t="t" r="r" b="b"/>
            <a:pathLst>
              <a:path w="3937000" h="421004">
                <a:moveTo>
                  <a:pt x="0" y="420624"/>
                </a:moveTo>
                <a:lnTo>
                  <a:pt x="3936491" y="420624"/>
                </a:lnTo>
                <a:lnTo>
                  <a:pt x="3936491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7" name="object 37"/>
          <p:cNvSpPr/>
          <p:nvPr/>
        </p:nvSpPr>
        <p:spPr>
          <a:xfrm>
            <a:off x="2318766" y="2743961"/>
            <a:ext cx="76200" cy="18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8" name="object 38"/>
          <p:cNvSpPr/>
          <p:nvPr/>
        </p:nvSpPr>
        <p:spPr>
          <a:xfrm>
            <a:off x="5955029" y="2743961"/>
            <a:ext cx="76200" cy="180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9" name="object 39"/>
          <p:cNvSpPr txBox="1"/>
          <p:nvPr/>
        </p:nvSpPr>
        <p:spPr>
          <a:xfrm>
            <a:off x="4810505" y="3440429"/>
            <a:ext cx="748665" cy="426085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73660" marR="64135" indent="76200" eaLnBrk="1" fontAlgn="auto" latinLnBrk="0" hangingPunct="1">
              <a:lnSpc>
                <a:spcPts val="700"/>
              </a:lnSpc>
              <a:spcBef>
                <a:spcPts val="500"/>
              </a:spcBef>
            </a:pPr>
            <a:endParaRPr lang="zh-CN" altLang="en-US" sz="900" spc="-5" dirty="0">
              <a:solidFill>
                <a:srgbClr val="252525"/>
              </a:solidFill>
              <a:latin typeface="Calibri" panose="020F0502020204030204"/>
              <a:cs typeface="Calibri" panose="020F0502020204030204"/>
            </a:endParaRPr>
          </a:p>
          <a:p>
            <a:pPr marL="73660" marR="64135" indent="76200" eaLnBrk="1" fontAlgn="auto" latinLnBrk="0" hangingPunct="1">
              <a:lnSpc>
                <a:spcPts val="700"/>
              </a:lnSpc>
              <a:spcBef>
                <a:spcPts val="500"/>
              </a:spcBef>
            </a:pPr>
            <a:r>
              <a:rPr lang="zh-CN" altLang="en-US" sz="900" spc="-5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库存优化</a:t>
            </a:r>
            <a:endParaRPr lang="zh-CN" altLang="en-US" sz="900" spc="-5" dirty="0">
              <a:solidFill>
                <a:srgbClr val="252525"/>
              </a:solidFill>
              <a:latin typeface="Calibri" panose="020F0502020204030204"/>
              <a:cs typeface="Calibri" panose="020F0502020204030204"/>
            </a:endParaRPr>
          </a:p>
          <a:p>
            <a:pPr marL="73660" marR="64135" indent="76200" eaLnBrk="1" fontAlgn="auto" latinLnBrk="0" hangingPunct="1">
              <a:lnSpc>
                <a:spcPts val="400"/>
              </a:lnSpc>
              <a:spcBef>
                <a:spcPts val="500"/>
              </a:spcBef>
            </a:pPr>
            <a:endParaRPr lang="zh-CN" altLang="en-US" sz="900" spc="-5" dirty="0">
              <a:solidFill>
                <a:srgbClr val="252525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77661" y="3440429"/>
            <a:ext cx="779145" cy="422910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64135" marR="55245" indent="73025">
              <a:lnSpc>
                <a:spcPct val="100000"/>
              </a:lnSpc>
              <a:spcBef>
                <a:spcPts val="405"/>
              </a:spcBef>
            </a:pPr>
            <a:r>
              <a:rPr lang="zh-CN" altLang="en-US" sz="1000" spc="-5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假设分析</a:t>
            </a:r>
            <a:r>
              <a:rPr sz="1000" spc="-5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 &amp;     </a:t>
            </a:r>
            <a:r>
              <a:rPr lang="zh-CN" altLang="en-US" sz="1000" spc="-5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可视化</a:t>
            </a:r>
            <a:endParaRPr lang="zh-CN" altLang="en-US" sz="1000" spc="-5" dirty="0">
              <a:solidFill>
                <a:srgbClr val="252525"/>
              </a:solidFill>
              <a:latin typeface="Calibri" panose="020F0502020204030204"/>
              <a:cs typeface="Calibri" panose="020F0502020204030204"/>
            </a:endParaRPr>
          </a:p>
          <a:p>
            <a:pPr marL="64135" marR="55245" indent="73025" eaLnBrk="1" fontAlgn="auto" latinLnBrk="0" hangingPunct="1">
              <a:lnSpc>
                <a:spcPts val="100"/>
              </a:lnSpc>
              <a:spcBef>
                <a:spcPts val="400"/>
              </a:spcBef>
            </a:pPr>
            <a:endParaRPr lang="zh-CN" altLang="en-US" sz="1000" spc="-5" dirty="0">
              <a:solidFill>
                <a:srgbClr val="252525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79869" y="3448050"/>
            <a:ext cx="748665" cy="420370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 panose="02020603050405020304"/>
              <a:cs typeface="Times New Roman" panose="02020603050405020304"/>
            </a:endParaRPr>
          </a:p>
          <a:p>
            <a:pPr marL="94615">
              <a:lnSpc>
                <a:spcPct val="100000"/>
              </a:lnSpc>
            </a:pPr>
            <a:r>
              <a:rPr lang="zh-CN" altLang="en-US" sz="900">
                <a:latin typeface="Calibri" panose="020F0502020204030204"/>
                <a:cs typeface="Calibri" panose="020F0502020204030204"/>
              </a:rPr>
              <a:t>对比实验</a:t>
            </a:r>
            <a:endParaRPr lang="zh-CN" altLang="en-US" sz="900">
              <a:latin typeface="Calibri" panose="020F0502020204030204"/>
              <a:cs typeface="Calibri" panose="020F0502020204030204"/>
            </a:endParaRPr>
          </a:p>
          <a:p>
            <a:pPr marL="94615">
              <a:lnSpc>
                <a:spcPct val="100000"/>
              </a:lnSpc>
            </a:pPr>
            <a:endParaRPr lang="zh-CN" altLang="en-US"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09465" y="3448050"/>
            <a:ext cx="574675" cy="422910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algn="ctr" eaLnBrk="1" fontAlgn="auto" latinLnBrk="0" hangingPunct="1">
              <a:lnSpc>
                <a:spcPts val="700"/>
              </a:lnSpc>
              <a:spcBef>
                <a:spcPts val="400"/>
              </a:spcBef>
            </a:pPr>
            <a:endParaRPr lang="zh-CN" altLang="en-US" sz="1000" spc="-5" dirty="0">
              <a:solidFill>
                <a:srgbClr val="252525"/>
              </a:solidFill>
              <a:latin typeface="Calibri" panose="020F0502020204030204"/>
              <a:cs typeface="Calibri" panose="020F0502020204030204"/>
            </a:endParaRPr>
          </a:p>
          <a:p>
            <a:pPr algn="ctr" eaLnBrk="1" fontAlgn="auto" latinLnBrk="0" hangingPunct="1">
              <a:lnSpc>
                <a:spcPts val="700"/>
              </a:lnSpc>
              <a:spcBef>
                <a:spcPts val="400"/>
              </a:spcBef>
            </a:pPr>
            <a:r>
              <a:rPr lang="zh-CN" altLang="en-US" sz="1000" spc="-5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风险分析</a:t>
            </a:r>
            <a:endParaRPr lang="zh-CN" altLang="en-US" sz="1000" spc="-5" dirty="0">
              <a:solidFill>
                <a:srgbClr val="252525"/>
              </a:solidFill>
              <a:latin typeface="Calibri" panose="020F0502020204030204"/>
              <a:cs typeface="Calibri" panose="020F0502020204030204"/>
            </a:endParaRPr>
          </a:p>
          <a:p>
            <a:pPr algn="ctr" eaLnBrk="1" fontAlgn="auto" latinLnBrk="0" hangingPunct="1">
              <a:lnSpc>
                <a:spcPts val="700"/>
              </a:lnSpc>
              <a:spcBef>
                <a:spcPts val="400"/>
              </a:spcBef>
            </a:pPr>
            <a:endParaRPr lang="zh-CN" altLang="en-US" sz="1000" spc="-5" dirty="0">
              <a:solidFill>
                <a:srgbClr val="252525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22070" y="2925445"/>
            <a:ext cx="6705600" cy="414655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449580" eaLnBrk="1" fontAlgn="auto" latinLnBrk="0" hangingPunct="1">
              <a:lnSpc>
                <a:spcPts val="10"/>
              </a:lnSpc>
              <a:spcBef>
                <a:spcPts val="900"/>
              </a:spcBef>
              <a:tabLst>
                <a:tab pos="3877945" algn="l"/>
              </a:tabLst>
            </a:pPr>
            <a:r>
              <a:rPr lang="en-US" altLang="zh-CN" sz="1100" spc="-75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    </a:t>
            </a:r>
            <a:endParaRPr lang="en-US" altLang="zh-CN" sz="1100" spc="-75" dirty="0">
              <a:solidFill>
                <a:srgbClr val="252525"/>
              </a:solidFill>
              <a:latin typeface="Calibri" panose="020F0502020204030204"/>
              <a:cs typeface="Calibri" panose="020F0502020204030204"/>
            </a:endParaRPr>
          </a:p>
          <a:p>
            <a:pPr marL="449580" eaLnBrk="1" fontAlgn="auto" latinLnBrk="0" hangingPunct="1">
              <a:lnSpc>
                <a:spcPts val="10"/>
              </a:lnSpc>
              <a:spcBef>
                <a:spcPts val="900"/>
              </a:spcBef>
              <a:tabLst>
                <a:tab pos="3877945" algn="l"/>
              </a:tabLst>
            </a:pPr>
            <a:r>
              <a:rPr lang="zh-CN" altLang="en-US" sz="1600" spc="-75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分析方法</a:t>
            </a:r>
            <a:r>
              <a:rPr sz="1600" spc="-75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(CPLEX</a:t>
            </a:r>
            <a:r>
              <a:rPr sz="1600" spc="-15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etc.)                      </a:t>
            </a:r>
            <a:r>
              <a:rPr lang="zh-CN" altLang="en-US" sz="1600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动态仿真</a:t>
            </a:r>
            <a:r>
              <a:rPr sz="1600" spc="-85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(AnyLogic)  </a:t>
            </a:r>
            <a:endParaRPr sz="1600" spc="-5" dirty="0">
              <a:solidFill>
                <a:srgbClr val="252525"/>
              </a:solidFill>
              <a:latin typeface="Calibri" panose="020F0502020204030204"/>
              <a:cs typeface="Calibri" panose="020F0502020204030204"/>
            </a:endParaRPr>
          </a:p>
          <a:p>
            <a:pPr marL="449580" eaLnBrk="1" fontAlgn="auto" latinLnBrk="0" hangingPunct="1">
              <a:lnSpc>
                <a:spcPts val="10"/>
              </a:lnSpc>
              <a:spcBef>
                <a:spcPts val="900"/>
              </a:spcBef>
              <a:tabLst>
                <a:tab pos="3877945" algn="l"/>
              </a:tabLst>
            </a:pPr>
            <a:r>
              <a:rPr sz="1600" spc="-5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  </a:t>
            </a:r>
            <a:endParaRPr sz="300" spc="-5" dirty="0">
              <a:solidFill>
                <a:srgbClr val="252525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909054" y="3353561"/>
            <a:ext cx="76200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45"/>
          <p:cNvSpPr/>
          <p:nvPr/>
        </p:nvSpPr>
        <p:spPr>
          <a:xfrm>
            <a:off x="6029705" y="3353561"/>
            <a:ext cx="76200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6" name="object 46"/>
          <p:cNvSpPr/>
          <p:nvPr/>
        </p:nvSpPr>
        <p:spPr>
          <a:xfrm>
            <a:off x="5147309" y="3353561"/>
            <a:ext cx="76200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7" name="object 47"/>
          <p:cNvSpPr/>
          <p:nvPr/>
        </p:nvSpPr>
        <p:spPr>
          <a:xfrm>
            <a:off x="4357878" y="3353561"/>
            <a:ext cx="76200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8" name="object 48"/>
          <p:cNvSpPr/>
          <p:nvPr/>
        </p:nvSpPr>
        <p:spPr>
          <a:xfrm>
            <a:off x="2736342" y="3344417"/>
            <a:ext cx="76200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9" name="object 49"/>
          <p:cNvSpPr/>
          <p:nvPr/>
        </p:nvSpPr>
        <p:spPr>
          <a:xfrm>
            <a:off x="1773173" y="3344417"/>
            <a:ext cx="76200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latinLnBrk="0" hangingPunct="1">
              <a:lnSpc>
                <a:spcPts val="0"/>
              </a:lnSpc>
            </a:pPr>
            <a:endParaRPr sz="1800"/>
          </a:p>
        </p:txBody>
      </p:sp>
      <p:sp>
        <p:nvSpPr>
          <p:cNvPr id="50" name="object 50"/>
          <p:cNvSpPr/>
          <p:nvPr/>
        </p:nvSpPr>
        <p:spPr>
          <a:xfrm>
            <a:off x="7421118" y="3448050"/>
            <a:ext cx="631190" cy="425450"/>
          </a:xfrm>
          <a:custGeom>
            <a:avLst/>
            <a:gdLst/>
            <a:ahLst/>
            <a:cxnLst/>
            <a:rect l="l" t="t" r="r" b="b"/>
            <a:pathLst>
              <a:path w="631190" h="425450">
                <a:moveTo>
                  <a:pt x="0" y="425195"/>
                </a:moveTo>
                <a:lnTo>
                  <a:pt x="630935" y="425195"/>
                </a:lnTo>
                <a:lnTo>
                  <a:pt x="630935" y="0"/>
                </a:lnTo>
                <a:lnTo>
                  <a:pt x="0" y="0"/>
                </a:lnTo>
                <a:lnTo>
                  <a:pt x="0" y="425195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1" name="object 51"/>
          <p:cNvSpPr txBox="1"/>
          <p:nvPr/>
        </p:nvSpPr>
        <p:spPr>
          <a:xfrm>
            <a:off x="7680706" y="3564382"/>
            <a:ext cx="1130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52525"/>
                </a:solidFill>
                <a:latin typeface="Calibri" panose="020F0502020204030204"/>
                <a:cs typeface="Calibri" panose="020F0502020204030204"/>
              </a:rPr>
              <a:t>…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696961" y="3350514"/>
            <a:ext cx="76200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3" name="object 53"/>
          <p:cNvSpPr txBox="1"/>
          <p:nvPr/>
        </p:nvSpPr>
        <p:spPr>
          <a:xfrm>
            <a:off x="3222498" y="3443478"/>
            <a:ext cx="789940" cy="426085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67945" marR="2540" indent="-58420" eaLnBrk="1" fontAlgn="auto" latinLnBrk="0" hangingPunct="1">
              <a:lnSpc>
                <a:spcPts val="700"/>
              </a:lnSpc>
              <a:spcBef>
                <a:spcPts val="400"/>
              </a:spcBef>
            </a:pPr>
            <a:r>
              <a:rPr lang="en-US" altLang="zh-CN" sz="1000" spc="-15" dirty="0">
                <a:latin typeface="Calibri" panose="020F0502020204030204"/>
                <a:cs typeface="Calibri" panose="020F0502020204030204"/>
              </a:rPr>
              <a:t>     </a:t>
            </a:r>
            <a:endParaRPr lang="en-US" altLang="zh-CN" sz="1000" spc="-15" dirty="0">
              <a:latin typeface="Calibri" panose="020F0502020204030204"/>
              <a:cs typeface="Calibri" panose="020F0502020204030204"/>
            </a:endParaRPr>
          </a:p>
          <a:p>
            <a:pPr marL="67945" marR="2540" indent="-58420" eaLnBrk="1" fontAlgn="auto" latinLnBrk="0" hangingPunct="1">
              <a:lnSpc>
                <a:spcPts val="700"/>
              </a:lnSpc>
              <a:spcBef>
                <a:spcPts val="400"/>
              </a:spcBef>
            </a:pPr>
            <a:r>
              <a:rPr lang="zh-CN" altLang="en-US" sz="1000" spc="-15" dirty="0">
                <a:latin typeface="Calibri" panose="020F0502020204030204"/>
                <a:cs typeface="Calibri" panose="020F0502020204030204"/>
              </a:rPr>
              <a:t>      运输优化</a:t>
            </a:r>
            <a:endParaRPr lang="zh-CN" altLang="en-US" sz="1000" spc="-15" dirty="0">
              <a:latin typeface="Calibri" panose="020F0502020204030204"/>
              <a:cs typeface="Calibri" panose="020F0502020204030204"/>
            </a:endParaRPr>
          </a:p>
          <a:p>
            <a:pPr marL="67945" marR="2540" indent="-58420" eaLnBrk="1" fontAlgn="auto" latinLnBrk="0" hangingPunct="1">
              <a:lnSpc>
                <a:spcPts val="700"/>
              </a:lnSpc>
              <a:spcBef>
                <a:spcPts val="400"/>
              </a:spcBef>
            </a:pPr>
            <a:endParaRPr lang="zh-CN" altLang="en-US" sz="1000" spc="-15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574541" y="3344417"/>
            <a:ext cx="76200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5" name="object 55"/>
          <p:cNvSpPr/>
          <p:nvPr/>
        </p:nvSpPr>
        <p:spPr>
          <a:xfrm>
            <a:off x="4680203" y="1464563"/>
            <a:ext cx="1357630" cy="137160"/>
          </a:xfrm>
          <a:custGeom>
            <a:avLst/>
            <a:gdLst/>
            <a:ahLst/>
            <a:cxnLst/>
            <a:rect l="l" t="t" r="r" b="b"/>
            <a:pathLst>
              <a:path w="1357629" h="137159">
                <a:moveTo>
                  <a:pt x="1324864" y="0"/>
                </a:moveTo>
                <a:lnTo>
                  <a:pt x="4445" y="0"/>
                </a:lnTo>
                <a:lnTo>
                  <a:pt x="0" y="4445"/>
                </a:lnTo>
                <a:lnTo>
                  <a:pt x="0" y="136906"/>
                </a:lnTo>
                <a:lnTo>
                  <a:pt x="19812" y="136906"/>
                </a:lnTo>
                <a:lnTo>
                  <a:pt x="19812" y="19812"/>
                </a:lnTo>
                <a:lnTo>
                  <a:pt x="9906" y="19812"/>
                </a:lnTo>
                <a:lnTo>
                  <a:pt x="19812" y="9906"/>
                </a:lnTo>
                <a:lnTo>
                  <a:pt x="1329309" y="9906"/>
                </a:lnTo>
                <a:lnTo>
                  <a:pt x="1329309" y="4445"/>
                </a:lnTo>
                <a:lnTo>
                  <a:pt x="1324864" y="0"/>
                </a:lnTo>
                <a:close/>
              </a:path>
              <a:path w="1357629" h="137159">
                <a:moveTo>
                  <a:pt x="1309497" y="48006"/>
                </a:moveTo>
                <a:lnTo>
                  <a:pt x="1281303" y="48006"/>
                </a:lnTo>
                <a:lnTo>
                  <a:pt x="1319403" y="124206"/>
                </a:lnTo>
                <a:lnTo>
                  <a:pt x="1351153" y="60706"/>
                </a:lnTo>
                <a:lnTo>
                  <a:pt x="1309497" y="60706"/>
                </a:lnTo>
                <a:lnTo>
                  <a:pt x="1309497" y="48006"/>
                </a:lnTo>
                <a:close/>
              </a:path>
              <a:path w="1357629" h="137159">
                <a:moveTo>
                  <a:pt x="1309497" y="9906"/>
                </a:moveTo>
                <a:lnTo>
                  <a:pt x="1309497" y="60706"/>
                </a:lnTo>
                <a:lnTo>
                  <a:pt x="1329309" y="60706"/>
                </a:lnTo>
                <a:lnTo>
                  <a:pt x="1329309" y="19812"/>
                </a:lnTo>
                <a:lnTo>
                  <a:pt x="1319403" y="19812"/>
                </a:lnTo>
                <a:lnTo>
                  <a:pt x="1309497" y="9906"/>
                </a:lnTo>
                <a:close/>
              </a:path>
              <a:path w="1357629" h="137159">
                <a:moveTo>
                  <a:pt x="1357503" y="48006"/>
                </a:moveTo>
                <a:lnTo>
                  <a:pt x="1329309" y="48006"/>
                </a:lnTo>
                <a:lnTo>
                  <a:pt x="1329309" y="60706"/>
                </a:lnTo>
                <a:lnTo>
                  <a:pt x="1351153" y="60706"/>
                </a:lnTo>
                <a:lnTo>
                  <a:pt x="1357503" y="48006"/>
                </a:lnTo>
                <a:close/>
              </a:path>
              <a:path w="1357629" h="137159">
                <a:moveTo>
                  <a:pt x="19812" y="9906"/>
                </a:moveTo>
                <a:lnTo>
                  <a:pt x="9906" y="19812"/>
                </a:lnTo>
                <a:lnTo>
                  <a:pt x="19812" y="19812"/>
                </a:lnTo>
                <a:lnTo>
                  <a:pt x="19812" y="9906"/>
                </a:lnTo>
                <a:close/>
              </a:path>
              <a:path w="1357629" h="137159">
                <a:moveTo>
                  <a:pt x="1309497" y="9906"/>
                </a:moveTo>
                <a:lnTo>
                  <a:pt x="19812" y="9906"/>
                </a:lnTo>
                <a:lnTo>
                  <a:pt x="19812" y="19812"/>
                </a:lnTo>
                <a:lnTo>
                  <a:pt x="1309497" y="19812"/>
                </a:lnTo>
                <a:lnTo>
                  <a:pt x="1309497" y="9906"/>
                </a:lnTo>
                <a:close/>
              </a:path>
              <a:path w="1357629" h="137159">
                <a:moveTo>
                  <a:pt x="1329309" y="9906"/>
                </a:moveTo>
                <a:lnTo>
                  <a:pt x="1309497" y="9906"/>
                </a:lnTo>
                <a:lnTo>
                  <a:pt x="1319403" y="19812"/>
                </a:lnTo>
                <a:lnTo>
                  <a:pt x="1329309" y="19812"/>
                </a:lnTo>
                <a:lnTo>
                  <a:pt x="132930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6" name="object 56"/>
          <p:cNvSpPr/>
          <p:nvPr/>
        </p:nvSpPr>
        <p:spPr>
          <a:xfrm>
            <a:off x="8145018" y="4124705"/>
            <a:ext cx="189230" cy="350520"/>
          </a:xfrm>
          <a:custGeom>
            <a:avLst/>
            <a:gdLst/>
            <a:ahLst/>
            <a:cxnLst/>
            <a:rect l="l" t="t" r="r" b="b"/>
            <a:pathLst>
              <a:path w="189229" h="350520">
                <a:moveTo>
                  <a:pt x="0" y="0"/>
                </a:moveTo>
                <a:lnTo>
                  <a:pt x="36784" y="0"/>
                </a:lnTo>
                <a:lnTo>
                  <a:pt x="66817" y="0"/>
                </a:lnTo>
                <a:lnTo>
                  <a:pt x="87064" y="0"/>
                </a:lnTo>
                <a:lnTo>
                  <a:pt x="94487" y="0"/>
                </a:lnTo>
                <a:lnTo>
                  <a:pt x="94487" y="175260"/>
                </a:lnTo>
                <a:lnTo>
                  <a:pt x="101911" y="175260"/>
                </a:lnTo>
                <a:lnTo>
                  <a:pt x="122158" y="175260"/>
                </a:lnTo>
                <a:lnTo>
                  <a:pt x="152191" y="175260"/>
                </a:lnTo>
                <a:lnTo>
                  <a:pt x="188975" y="175260"/>
                </a:lnTo>
                <a:lnTo>
                  <a:pt x="152191" y="175260"/>
                </a:lnTo>
                <a:lnTo>
                  <a:pt x="122158" y="175260"/>
                </a:lnTo>
                <a:lnTo>
                  <a:pt x="101911" y="175260"/>
                </a:lnTo>
                <a:lnTo>
                  <a:pt x="94487" y="175260"/>
                </a:lnTo>
                <a:lnTo>
                  <a:pt x="94487" y="350520"/>
                </a:lnTo>
                <a:lnTo>
                  <a:pt x="87064" y="350520"/>
                </a:lnTo>
                <a:lnTo>
                  <a:pt x="66817" y="350520"/>
                </a:lnTo>
                <a:lnTo>
                  <a:pt x="36784" y="350520"/>
                </a:lnTo>
                <a:lnTo>
                  <a:pt x="0" y="35052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7" name="object 57"/>
          <p:cNvSpPr/>
          <p:nvPr/>
        </p:nvSpPr>
        <p:spPr>
          <a:xfrm>
            <a:off x="8027669" y="1741170"/>
            <a:ext cx="652145" cy="2567940"/>
          </a:xfrm>
          <a:custGeom>
            <a:avLst/>
            <a:gdLst/>
            <a:ahLst/>
            <a:cxnLst/>
            <a:rect l="l" t="t" r="r" b="b"/>
            <a:pathLst>
              <a:path w="652145" h="2567940">
                <a:moveTo>
                  <a:pt x="631825" y="2547619"/>
                </a:moveTo>
                <a:lnTo>
                  <a:pt x="305561" y="2547619"/>
                </a:lnTo>
                <a:lnTo>
                  <a:pt x="305561" y="2567431"/>
                </a:lnTo>
                <a:lnTo>
                  <a:pt x="647191" y="2567431"/>
                </a:lnTo>
                <a:lnTo>
                  <a:pt x="651636" y="2562986"/>
                </a:lnTo>
                <a:lnTo>
                  <a:pt x="651636" y="2557525"/>
                </a:lnTo>
                <a:lnTo>
                  <a:pt x="631825" y="2557525"/>
                </a:lnTo>
                <a:lnTo>
                  <a:pt x="631825" y="2547619"/>
                </a:lnTo>
                <a:close/>
              </a:path>
              <a:path w="652145" h="2567940">
                <a:moveTo>
                  <a:pt x="631825" y="38100"/>
                </a:moveTo>
                <a:lnTo>
                  <a:pt x="631825" y="2557525"/>
                </a:lnTo>
                <a:lnTo>
                  <a:pt x="641730" y="2547619"/>
                </a:lnTo>
                <a:lnTo>
                  <a:pt x="651636" y="2547619"/>
                </a:lnTo>
                <a:lnTo>
                  <a:pt x="651636" y="48005"/>
                </a:lnTo>
                <a:lnTo>
                  <a:pt x="641730" y="48005"/>
                </a:lnTo>
                <a:lnTo>
                  <a:pt x="631825" y="38100"/>
                </a:lnTo>
                <a:close/>
              </a:path>
              <a:path w="652145" h="2567940">
                <a:moveTo>
                  <a:pt x="651636" y="2547619"/>
                </a:moveTo>
                <a:lnTo>
                  <a:pt x="641730" y="2547619"/>
                </a:lnTo>
                <a:lnTo>
                  <a:pt x="631825" y="2557525"/>
                </a:lnTo>
                <a:lnTo>
                  <a:pt x="651636" y="2557525"/>
                </a:lnTo>
                <a:lnTo>
                  <a:pt x="651636" y="2547619"/>
                </a:lnTo>
                <a:close/>
              </a:path>
              <a:path w="652145" h="256794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5"/>
                </a:lnTo>
                <a:lnTo>
                  <a:pt x="63500" y="48005"/>
                </a:lnTo>
                <a:lnTo>
                  <a:pt x="63500" y="28193"/>
                </a:lnTo>
                <a:lnTo>
                  <a:pt x="76200" y="28193"/>
                </a:lnTo>
                <a:lnTo>
                  <a:pt x="76200" y="0"/>
                </a:lnTo>
                <a:close/>
              </a:path>
              <a:path w="652145" h="2567940">
                <a:moveTo>
                  <a:pt x="76200" y="28193"/>
                </a:moveTo>
                <a:lnTo>
                  <a:pt x="63500" y="28193"/>
                </a:lnTo>
                <a:lnTo>
                  <a:pt x="63500" y="48005"/>
                </a:lnTo>
                <a:lnTo>
                  <a:pt x="76200" y="48005"/>
                </a:lnTo>
                <a:lnTo>
                  <a:pt x="76200" y="28193"/>
                </a:lnTo>
                <a:close/>
              </a:path>
              <a:path w="652145" h="2567940">
                <a:moveTo>
                  <a:pt x="647191" y="28193"/>
                </a:moveTo>
                <a:lnTo>
                  <a:pt x="76200" y="28193"/>
                </a:lnTo>
                <a:lnTo>
                  <a:pt x="76200" y="48005"/>
                </a:lnTo>
                <a:lnTo>
                  <a:pt x="631825" y="48005"/>
                </a:lnTo>
                <a:lnTo>
                  <a:pt x="631825" y="38100"/>
                </a:lnTo>
                <a:lnTo>
                  <a:pt x="651636" y="38100"/>
                </a:lnTo>
                <a:lnTo>
                  <a:pt x="651636" y="32638"/>
                </a:lnTo>
                <a:lnTo>
                  <a:pt x="647191" y="28193"/>
                </a:lnTo>
                <a:close/>
              </a:path>
              <a:path w="652145" h="2567940">
                <a:moveTo>
                  <a:pt x="651636" y="38100"/>
                </a:moveTo>
                <a:lnTo>
                  <a:pt x="631825" y="38100"/>
                </a:lnTo>
                <a:lnTo>
                  <a:pt x="641730" y="48005"/>
                </a:lnTo>
                <a:lnTo>
                  <a:pt x="651636" y="48005"/>
                </a:lnTo>
                <a:lnTo>
                  <a:pt x="65163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8" name="object 58"/>
          <p:cNvSpPr txBox="1"/>
          <p:nvPr/>
        </p:nvSpPr>
        <p:spPr>
          <a:xfrm>
            <a:off x="2946654" y="6462166"/>
            <a:ext cx="30232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© </a:t>
            </a:r>
            <a:r>
              <a:rPr sz="1200" b="0" spc="-5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The AnyLogic </a:t>
            </a:r>
            <a:r>
              <a:rPr sz="1200" b="0" spc="-1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Company </a:t>
            </a:r>
            <a:r>
              <a:rPr sz="1200" b="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|</a:t>
            </a:r>
            <a:r>
              <a:rPr sz="1200" b="0" spc="-3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200" b="0" spc="-1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  <a:hlinkClick r:id="rId6"/>
              </a:rPr>
              <a:t>www.anylogistix.com</a:t>
            </a:r>
            <a:endParaRPr sz="12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495538" y="6480835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715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1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1400" spc="-715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8</a:t>
            </a:r>
            <a:r>
              <a:rPr sz="1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43860" y="320129"/>
            <a:ext cx="3744644" cy="104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ct val="0"/>
              </a:spcBef>
              <a:spcAft>
                <a:spcPct val="0"/>
              </a:spcAft>
            </a:pPr>
            <a:r>
              <a:rPr sz="3200" spc="-85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绿地投资分析</a:t>
            </a:r>
            <a:r>
              <a:rPr sz="3200" b="1" spc="-99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GFA</a:t>
            </a:r>
            <a:endParaRPr sz="3200" b="1" spc="-99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040" y="1336923"/>
            <a:ext cx="9273622" cy="200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GFA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分析法主要针对客户与仓库之间的距离、以及数量达到最优，在地图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159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上分散不同的客户需求点，如果考虑距离可以设置在规定多少千米的范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159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围内设置合适，也可以固定设置几个仓库，系统会根据地图上的需求点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159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来选出最合适的位置。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040" y="3287643"/>
            <a:ext cx="5921232" cy="651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eg.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假设需要建立新仓库，可有两种选址方案：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040" y="3866763"/>
            <a:ext cx="6957433" cy="123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sz="2000" spc="-99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1.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导入客户分布情况下，设置需要建设的仓库数量；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ts val="2420"/>
              </a:spcBef>
              <a:spcAft>
                <a:spcPct val="0"/>
              </a:spcAft>
            </a:pPr>
            <a:r>
              <a:rPr sz="2000" spc="-99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2.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设定最远距离，只考虑地理因素下，自动生成仓库。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WQDEVM+Calibri-Light" panose="02000500000000000000"/>
                <a:cs typeface="WQDEVM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WQDEVM+Calibri-Light" panose="02000500000000000000"/>
              <a:cs typeface="WQDEVM+Calibri-Light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96630" y="6477567"/>
            <a:ext cx="357137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9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43860" y="320129"/>
            <a:ext cx="3744644" cy="104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ct val="0"/>
              </a:spcBef>
              <a:spcAft>
                <a:spcPct val="0"/>
              </a:spcAft>
            </a:pPr>
            <a:r>
              <a:rPr sz="3200" spc="-85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绿地投资分析</a:t>
            </a:r>
            <a:r>
              <a:rPr sz="3200" b="1" spc="-99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GFA</a:t>
            </a:r>
            <a:endParaRPr sz="3200" b="1" spc="-99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8684" y="3843069"/>
            <a:ext cx="1897773" cy="358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sz="1100" spc="-98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1.</a:t>
            </a:r>
            <a:r>
              <a:rPr sz="1100" spc="-1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图中蓝色为地图上的客户</a:t>
            </a:r>
            <a:endParaRPr sz="1100" spc="-1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8684" y="4094529"/>
            <a:ext cx="1613852" cy="349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ct val="0"/>
              </a:spcBef>
              <a:spcAft>
                <a:spcPct val="0"/>
              </a:spcAft>
            </a:pPr>
            <a:r>
              <a:rPr sz="1100" spc="-1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需求点，红色为仓库。</a:t>
            </a:r>
            <a:endParaRPr sz="1100" spc="-1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58684" y="4412664"/>
            <a:ext cx="1857033" cy="852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sz="1100" spc="-1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如果只在这片区域设置</a:t>
            </a:r>
            <a:r>
              <a:rPr sz="1100" spc="-98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11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个</a:t>
            </a:r>
            <a:endParaRPr sz="11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105"/>
              </a:lnSpc>
              <a:spcBef>
                <a:spcPts val="825"/>
              </a:spcBef>
              <a:spcAft>
                <a:spcPct val="0"/>
              </a:spcAft>
            </a:pPr>
            <a:r>
              <a:rPr sz="1100" spc="-1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仓库，系统将计算出仓库</a:t>
            </a:r>
            <a:endParaRPr sz="1100" spc="-1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105"/>
              </a:lnSpc>
              <a:spcBef>
                <a:spcPts val="875"/>
              </a:spcBef>
              <a:spcAft>
                <a:spcPct val="0"/>
              </a:spcAft>
            </a:pPr>
            <a:r>
              <a:rPr sz="1100" spc="-1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的最佳位置。</a:t>
            </a:r>
            <a:endParaRPr sz="1100" spc="-1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MPHWLV+Calibri-Light" panose="02000500000000000000"/>
                <a:cs typeface="MPHWLV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MPHWLV+Calibri-Light" panose="02000500000000000000"/>
              <a:cs typeface="MPHWLV+Calibri-Light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6459" y="6477567"/>
            <a:ext cx="447574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10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43860" y="320129"/>
            <a:ext cx="3744644" cy="104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ct val="0"/>
              </a:spcBef>
              <a:spcAft>
                <a:spcPct val="0"/>
              </a:spcAft>
            </a:pPr>
            <a:r>
              <a:rPr sz="3200" spc="-85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绿地投资分析</a:t>
            </a:r>
            <a:r>
              <a:rPr sz="3200" b="1" spc="-99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GFA</a:t>
            </a:r>
            <a:endParaRPr sz="3200" b="1" spc="-99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650" y="1415663"/>
            <a:ext cx="9764627" cy="651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第二种方式为基于距离设定的最远距离为</a:t>
            </a:r>
            <a:r>
              <a:rPr sz="2000" spc="-99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1000Km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，系统将根据客户需求点算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650" y="1872863"/>
            <a:ext cx="3513963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出仓库的最佳位置和数量。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GUTIBI+Calibri-Light" panose="02000500000000000000"/>
                <a:cs typeface="GUTIBI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GUTIBI+Calibri-Light" panose="02000500000000000000"/>
              <a:cs typeface="GUTIBI+Calibri-Light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6459" y="6477567"/>
            <a:ext cx="447574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11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66490" y="323304"/>
            <a:ext cx="2237739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5"/>
              </a:lnSpc>
              <a:spcBef>
                <a:spcPct val="0"/>
              </a:spcBef>
              <a:spcAft>
                <a:spcPct val="0"/>
              </a:spcAft>
            </a:pPr>
            <a:r>
              <a:rPr sz="3200" spc="-85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网络优化</a:t>
            </a:r>
            <a:endParaRPr sz="3200" spc="-85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040" y="1129277"/>
            <a:ext cx="216344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网络优化分析：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040" y="1647438"/>
            <a:ext cx="3662380" cy="2616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是根据</a:t>
            </a:r>
            <a:r>
              <a:rPr sz="2000" spc="-10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GFA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分析所选出的仓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111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库点进行筛选，如基于距离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ts val="103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计算会选出</a:t>
            </a:r>
            <a:r>
              <a:rPr sz="2000" spc="-99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4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个仓库点位置，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ts val="103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但是这</a:t>
            </a:r>
            <a:r>
              <a:rPr sz="2000" spc="-99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4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个仓库点的位置为理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116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想化的点。我们可以选择其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111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中的几个，然后比较不同选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040" y="4024877"/>
            <a:ext cx="3806793" cy="1824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择方法之间的成本哪个最优，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111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其中考虑到的成本有运输成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111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本、入库操作成本、出库操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116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作成本、初始成本等。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UUEMRP+Calibri-Light" panose="02000500000000000000"/>
                <a:cs typeface="UUEMRP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UUEMRP+Calibri-Light" panose="02000500000000000000"/>
              <a:cs typeface="UUEMRP+Calibri-Light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6459" y="6477567"/>
            <a:ext cx="447574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12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04565" y="209550"/>
            <a:ext cx="1804670" cy="427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0" spc="-99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参数设置</a:t>
            </a:r>
            <a:endParaRPr lang="zh-CN" altLang="en-US" sz="3200" b="0" spc="-99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960" y="806450"/>
            <a:ext cx="8115935" cy="536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spc="-100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地理位置</a:t>
            </a:r>
            <a:r>
              <a:rPr lang="zh-CN" altLang="en-US" sz="16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：为客户需求点的位置，可设置客户的编号、名字、所属区域、所属国家、经纬度以及是否自动填写坐标。这些基本参数设置可以通过</a:t>
            </a:r>
            <a:r>
              <a:rPr lang="en-US" altLang="zh-CN" sz="16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excel</a:t>
            </a:r>
            <a:r>
              <a:rPr lang="zh-CN" altLang="en-US" sz="16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表来完成。</a:t>
            </a:r>
            <a:endParaRPr lang="zh-CN" altLang="en-US" sz="16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spc="-100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客户种类</a:t>
            </a:r>
            <a:r>
              <a:rPr lang="zh-CN" altLang="en-US" sz="16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：包含客户的名字、类型、所属位置以及包含类型，其中包含类型分为包含、不包含，表示该客户是否存在与供应链内。</a:t>
            </a:r>
            <a:endParaRPr lang="zh-CN" altLang="en-US" sz="16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spc="-100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产品类型</a:t>
            </a:r>
            <a:r>
              <a:rPr lang="zh-CN" altLang="en-US" sz="16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：可设置产品的名字、重量、体积、售出价格以及成本。系统会根据产品里的这些属性来计算一些运输成本、出库成本等。</a:t>
            </a:r>
            <a:endParaRPr lang="zh-CN" altLang="en-US" sz="16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spc="-100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订单需求</a:t>
            </a:r>
            <a:r>
              <a:rPr lang="zh-CN" altLang="en-US" sz="16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：可设置是哪一个客户需要的哪一种产品，以及周期订单和历史订单都可以查看。以及每天的需求数量，提前量。</a:t>
            </a:r>
            <a:endParaRPr lang="zh-CN" altLang="en-US" sz="16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spc="-100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工厂</a:t>
            </a:r>
            <a:r>
              <a:rPr lang="zh-CN" altLang="en-US" sz="16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：可设置名字、类型、位置、包含种类、初始成本、入库成本、出库成本、其他成本。根据所输入的成本来决定所在的位置，看在哪里建造工程会让总成本最低。</a:t>
            </a:r>
            <a:endParaRPr lang="zh-CN" altLang="en-US" sz="16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spc="-100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车辆类型</a:t>
            </a:r>
            <a:r>
              <a:rPr lang="zh-CN" altLang="en-US" sz="16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：可设置车的基本属性，包括载重量以及车的载重立方米和小车的速度，不同的载重量以及速度对车辆所产生的成本会有影响。</a:t>
            </a:r>
            <a:endParaRPr lang="zh-CN" altLang="en-US" sz="16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spc="-100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路径</a:t>
            </a:r>
            <a:r>
              <a:rPr lang="zh-CN" altLang="en-US" sz="16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：可设置两种，一种为直线型路径，就是两给定点之间的一条直线。还有一种真是路径，真实路径是按照地图上给的路网来计算两个点之间的距离。也可以设置车辆类型、距离、起始地等。</a:t>
            </a:r>
            <a:endParaRPr lang="zh-CN" altLang="en-US" sz="16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WQDEVM+Calibri-Light" panose="02000500000000000000"/>
                <a:cs typeface="WQDEVM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WQDEVM+Calibri-Light" panose="02000500000000000000"/>
              <a:cs typeface="WQDEVM+Calibri-Light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96630" y="6477567"/>
            <a:ext cx="357137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9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159509"/>
            <a:ext cx="5692140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" indent="-26416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276225" algn="l"/>
                <a:tab pos="276860" algn="l"/>
              </a:tabLst>
            </a:pPr>
            <a:r>
              <a:rPr sz="2000" dirty="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仿真模型描述为一组逻辑规则:</a:t>
            </a:r>
            <a:endParaRPr sz="2000" dirty="0">
              <a:solidFill>
                <a:srgbClr val="4D4D4D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866770"/>
            <a:ext cx="6469380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" indent="-26416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276225" algn="l"/>
                <a:tab pos="276860" algn="l"/>
              </a:tabLst>
            </a:pPr>
            <a:r>
              <a:rPr lang="zh-CN" sz="2000" dirty="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仿真</a:t>
            </a:r>
            <a:r>
              <a:rPr sz="2000" dirty="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是随着时间推移执行逻辑规则的过程</a:t>
            </a:r>
            <a:endParaRPr sz="2000" dirty="0">
              <a:solidFill>
                <a:srgbClr val="4D4D4D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85263" y="250647"/>
            <a:ext cx="589788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什么是动态仿真建模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525511" y="1539239"/>
            <a:ext cx="266700" cy="2667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3089148" y="1548383"/>
            <a:ext cx="266700" cy="26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7"/>
          <p:cNvSpPr/>
          <p:nvPr/>
        </p:nvSpPr>
        <p:spPr>
          <a:xfrm>
            <a:off x="5341620" y="1542288"/>
            <a:ext cx="266700" cy="26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966216" y="1548383"/>
            <a:ext cx="266700" cy="26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7006590" y="1824355"/>
            <a:ext cx="1304290" cy="351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 marR="102235" indent="-10160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 panose="020F0502020204030204"/>
                <a:cs typeface="Calibri" panose="020F0502020204030204"/>
              </a:rPr>
              <a:t>如果供应商工人罢工</a:t>
            </a:r>
            <a:r>
              <a:rPr lang="zh-CN" sz="1100" dirty="0">
                <a:latin typeface="Calibri" panose="020F0502020204030204"/>
                <a:cs typeface="Calibri" panose="020F0502020204030204"/>
              </a:rPr>
              <a:t>则</a:t>
            </a:r>
            <a:r>
              <a:rPr sz="1100" dirty="0">
                <a:latin typeface="Calibri" panose="020F0502020204030204"/>
                <a:cs typeface="Calibri" panose="020F0502020204030204"/>
              </a:rPr>
              <a:t>不会处理订单</a:t>
            </a:r>
            <a:endParaRPr sz="11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339" y="1893188"/>
            <a:ext cx="1278890" cy="52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7940" algn="ctr">
              <a:lnSpc>
                <a:spcPct val="100000"/>
              </a:lnSpc>
              <a:spcBef>
                <a:spcPts val="105"/>
              </a:spcBef>
            </a:pPr>
            <a:r>
              <a:rPr lang="zh-CN" sz="1100" dirty="0">
                <a:latin typeface="Calibri" panose="020F0502020204030204"/>
                <a:cs typeface="Calibri" panose="020F0502020204030204"/>
              </a:rPr>
              <a:t>每周有四天发布订单，每次订购</a:t>
            </a:r>
            <a:r>
              <a:rPr lang="en-US" altLang="zh-CN" sz="1100" dirty="0">
                <a:latin typeface="Calibri" panose="020F0502020204030204"/>
                <a:cs typeface="Calibri" panose="020F0502020204030204"/>
              </a:rPr>
              <a:t>300</a:t>
            </a:r>
            <a:r>
              <a:rPr lang="zh-CN" altLang="en-US" sz="1100" dirty="0">
                <a:latin typeface="Calibri" panose="020F0502020204030204"/>
                <a:cs typeface="Calibri" panose="020F0502020204030204"/>
              </a:rPr>
              <a:t>单位的商品</a:t>
            </a:r>
            <a:endParaRPr lang="zh-CN" altLang="en-US" sz="11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35202" y="1645157"/>
            <a:ext cx="1855470" cy="76200"/>
          </a:xfrm>
          <a:custGeom>
            <a:avLst/>
            <a:gdLst/>
            <a:ahLst/>
            <a:cxnLst/>
            <a:rect l="l" t="t" r="r" b="b"/>
            <a:pathLst>
              <a:path w="1855470" h="76200">
                <a:moveTo>
                  <a:pt x="1778889" y="0"/>
                </a:moveTo>
                <a:lnTo>
                  <a:pt x="1778762" y="76200"/>
                </a:lnTo>
                <a:lnTo>
                  <a:pt x="1835243" y="48005"/>
                </a:lnTo>
                <a:lnTo>
                  <a:pt x="1791589" y="48005"/>
                </a:lnTo>
                <a:lnTo>
                  <a:pt x="1791589" y="28193"/>
                </a:lnTo>
                <a:lnTo>
                  <a:pt x="1835276" y="28193"/>
                </a:lnTo>
                <a:lnTo>
                  <a:pt x="1778889" y="0"/>
                </a:lnTo>
                <a:close/>
              </a:path>
              <a:path w="1855470" h="76200">
                <a:moveTo>
                  <a:pt x="1778842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1778808" y="48005"/>
                </a:lnTo>
                <a:lnTo>
                  <a:pt x="1778842" y="28193"/>
                </a:lnTo>
                <a:close/>
              </a:path>
              <a:path w="1855470" h="76200">
                <a:moveTo>
                  <a:pt x="1835276" y="28193"/>
                </a:moveTo>
                <a:lnTo>
                  <a:pt x="1791589" y="28193"/>
                </a:lnTo>
                <a:lnTo>
                  <a:pt x="1791589" y="48005"/>
                </a:lnTo>
                <a:lnTo>
                  <a:pt x="1835243" y="48005"/>
                </a:lnTo>
                <a:lnTo>
                  <a:pt x="1855089" y="38100"/>
                </a:lnTo>
                <a:lnTo>
                  <a:pt x="1835276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object 12"/>
          <p:cNvSpPr txBox="1"/>
          <p:nvPr/>
        </p:nvSpPr>
        <p:spPr>
          <a:xfrm>
            <a:off x="2485135" y="1930145"/>
            <a:ext cx="1492885" cy="52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 panose="020F0502020204030204"/>
                <a:cs typeface="Calibri" panose="020F0502020204030204"/>
              </a:rPr>
              <a:t>初始库存为3000。如果库存低于2000</a:t>
            </a:r>
            <a:r>
              <a:rPr lang="zh-CN" sz="1100" dirty="0">
                <a:latin typeface="Calibri" panose="020F0502020204030204"/>
                <a:cs typeface="Calibri" panose="020F0502020204030204"/>
              </a:rPr>
              <a:t>，则订购</a:t>
            </a:r>
            <a:r>
              <a:rPr sz="1100" dirty="0">
                <a:latin typeface="Calibri" panose="020F0502020204030204"/>
                <a:cs typeface="Calibri" panose="020F0502020204030204"/>
              </a:rPr>
              <a:t>3000</a:t>
            </a:r>
            <a:r>
              <a:rPr lang="zh-CN" sz="1100" dirty="0">
                <a:latin typeface="Calibri" panose="020F0502020204030204"/>
                <a:cs typeface="Calibri" panose="020F0502020204030204"/>
              </a:rPr>
              <a:t>单位的产品</a:t>
            </a:r>
            <a:endParaRPr lang="zh-CN" sz="11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56609" y="1639316"/>
            <a:ext cx="1986280" cy="76200"/>
          </a:xfrm>
          <a:custGeom>
            <a:avLst/>
            <a:gdLst/>
            <a:ahLst/>
            <a:cxnLst/>
            <a:rect l="l" t="t" r="r" b="b"/>
            <a:pathLst>
              <a:path w="1986279" h="76200">
                <a:moveTo>
                  <a:pt x="1966306" y="28194"/>
                </a:moveTo>
                <a:lnTo>
                  <a:pt x="1922272" y="28194"/>
                </a:lnTo>
                <a:lnTo>
                  <a:pt x="1922272" y="48006"/>
                </a:lnTo>
                <a:lnTo>
                  <a:pt x="1909605" y="48046"/>
                </a:lnTo>
                <a:lnTo>
                  <a:pt x="1909699" y="76200"/>
                </a:lnTo>
                <a:lnTo>
                  <a:pt x="1985772" y="37846"/>
                </a:lnTo>
                <a:lnTo>
                  <a:pt x="1966306" y="28194"/>
                </a:lnTo>
                <a:close/>
              </a:path>
              <a:path w="1986279" h="76200">
                <a:moveTo>
                  <a:pt x="1909539" y="28234"/>
                </a:moveTo>
                <a:lnTo>
                  <a:pt x="0" y="34289"/>
                </a:lnTo>
                <a:lnTo>
                  <a:pt x="0" y="54101"/>
                </a:lnTo>
                <a:lnTo>
                  <a:pt x="1909605" y="48046"/>
                </a:lnTo>
                <a:lnTo>
                  <a:pt x="1909539" y="28234"/>
                </a:lnTo>
                <a:close/>
              </a:path>
              <a:path w="1986279" h="76200">
                <a:moveTo>
                  <a:pt x="1922272" y="28194"/>
                </a:moveTo>
                <a:lnTo>
                  <a:pt x="1909539" y="28234"/>
                </a:lnTo>
                <a:lnTo>
                  <a:pt x="1909605" y="48046"/>
                </a:lnTo>
                <a:lnTo>
                  <a:pt x="1922272" y="48006"/>
                </a:lnTo>
                <a:lnTo>
                  <a:pt x="1922272" y="28194"/>
                </a:lnTo>
                <a:close/>
              </a:path>
              <a:path w="1986279" h="76200">
                <a:moveTo>
                  <a:pt x="1909444" y="0"/>
                </a:moveTo>
                <a:lnTo>
                  <a:pt x="1909539" y="28234"/>
                </a:lnTo>
                <a:lnTo>
                  <a:pt x="1966306" y="28194"/>
                </a:lnTo>
                <a:lnTo>
                  <a:pt x="1909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" name="object 14"/>
          <p:cNvSpPr/>
          <p:nvPr/>
        </p:nvSpPr>
        <p:spPr>
          <a:xfrm>
            <a:off x="5609082" y="1636141"/>
            <a:ext cx="1917700" cy="76200"/>
          </a:xfrm>
          <a:custGeom>
            <a:avLst/>
            <a:gdLst/>
            <a:ahLst/>
            <a:cxnLst/>
            <a:rect l="l" t="t" r="r" b="b"/>
            <a:pathLst>
              <a:path w="1917700" h="76200">
                <a:moveTo>
                  <a:pt x="1897568" y="28194"/>
                </a:moveTo>
                <a:lnTo>
                  <a:pt x="1853691" y="28194"/>
                </a:lnTo>
                <a:lnTo>
                  <a:pt x="1853691" y="48006"/>
                </a:lnTo>
                <a:lnTo>
                  <a:pt x="1841072" y="48026"/>
                </a:lnTo>
                <a:lnTo>
                  <a:pt x="1841118" y="76200"/>
                </a:lnTo>
                <a:lnTo>
                  <a:pt x="1917191" y="37973"/>
                </a:lnTo>
                <a:lnTo>
                  <a:pt x="1897568" y="28194"/>
                </a:lnTo>
                <a:close/>
              </a:path>
              <a:path w="1917700" h="76200">
                <a:moveTo>
                  <a:pt x="1841039" y="28214"/>
                </a:moveTo>
                <a:lnTo>
                  <a:pt x="0" y="31242"/>
                </a:lnTo>
                <a:lnTo>
                  <a:pt x="0" y="51054"/>
                </a:lnTo>
                <a:lnTo>
                  <a:pt x="1841072" y="48026"/>
                </a:lnTo>
                <a:lnTo>
                  <a:pt x="1841039" y="28214"/>
                </a:lnTo>
                <a:close/>
              </a:path>
              <a:path w="1917700" h="76200">
                <a:moveTo>
                  <a:pt x="1853691" y="28194"/>
                </a:moveTo>
                <a:lnTo>
                  <a:pt x="1841039" y="28214"/>
                </a:lnTo>
                <a:lnTo>
                  <a:pt x="1841072" y="48026"/>
                </a:lnTo>
                <a:lnTo>
                  <a:pt x="1853691" y="48006"/>
                </a:lnTo>
                <a:lnTo>
                  <a:pt x="1853691" y="28194"/>
                </a:lnTo>
                <a:close/>
              </a:path>
              <a:path w="1917700" h="76200">
                <a:moveTo>
                  <a:pt x="1840991" y="0"/>
                </a:moveTo>
                <a:lnTo>
                  <a:pt x="1841039" y="28214"/>
                </a:lnTo>
                <a:lnTo>
                  <a:pt x="1897568" y="28194"/>
                </a:lnTo>
                <a:lnTo>
                  <a:pt x="1840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" name="object 15"/>
          <p:cNvSpPr txBox="1"/>
          <p:nvPr/>
        </p:nvSpPr>
        <p:spPr>
          <a:xfrm>
            <a:off x="4629784" y="1809115"/>
            <a:ext cx="1823085" cy="772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indent="-32385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 panose="020F0502020204030204"/>
                <a:cs typeface="Calibri" panose="020F0502020204030204"/>
              </a:rPr>
              <a:t>如果工厂有足够3000</a:t>
            </a:r>
            <a:r>
              <a:rPr lang="zh-CN" sz="1100" dirty="0">
                <a:latin typeface="Calibri" panose="020F0502020204030204"/>
                <a:cs typeface="Calibri" panose="020F0502020204030204"/>
              </a:rPr>
              <a:t>单位</a:t>
            </a:r>
            <a:r>
              <a:rPr sz="1100" dirty="0">
                <a:latin typeface="Calibri" panose="020F0502020204030204"/>
                <a:cs typeface="Calibri" panose="020F0502020204030204"/>
              </a:rPr>
              <a:t>的订单，就可以开始生产了</a:t>
            </a:r>
            <a:endParaRPr sz="1100" dirty="0">
              <a:latin typeface="Calibri" panose="020F0502020204030204"/>
              <a:cs typeface="Calibri" panose="020F0502020204030204"/>
            </a:endParaRPr>
          </a:p>
          <a:p>
            <a:pPr marL="81280" algn="ctr">
              <a:lnSpc>
                <a:spcPct val="100000"/>
              </a:lnSpc>
              <a:spcBef>
                <a:spcPts val="640"/>
              </a:spcBef>
            </a:pPr>
            <a:r>
              <a:rPr sz="1100" dirty="0">
                <a:latin typeface="Calibri" panose="020F0502020204030204"/>
                <a:cs typeface="Calibri" panose="020F0502020204030204"/>
              </a:rPr>
              <a:t>如果原材料</a:t>
            </a:r>
            <a:r>
              <a:rPr lang="zh-CN" sz="1100" dirty="0">
                <a:latin typeface="Calibri" panose="020F0502020204030204"/>
                <a:cs typeface="Calibri" panose="020F0502020204030204"/>
              </a:rPr>
              <a:t>库存</a:t>
            </a:r>
            <a:r>
              <a:rPr sz="1100" dirty="0">
                <a:latin typeface="Calibri" panose="020F0502020204030204"/>
                <a:cs typeface="Calibri" panose="020F0502020204030204"/>
              </a:rPr>
              <a:t>低于100立方米</a:t>
            </a:r>
            <a:r>
              <a:rPr lang="zh-CN" sz="1100" dirty="0">
                <a:latin typeface="Calibri" panose="020F0502020204030204"/>
                <a:cs typeface="Calibri" panose="020F0502020204030204"/>
              </a:rPr>
              <a:t>则订购</a:t>
            </a:r>
            <a:r>
              <a:rPr sz="1100" dirty="0">
                <a:latin typeface="Calibri" panose="020F0502020204030204"/>
                <a:cs typeface="Calibri" panose="020F0502020204030204"/>
              </a:rPr>
              <a:t>300立方米</a:t>
            </a:r>
            <a:r>
              <a:rPr lang="zh-CN" sz="1100" dirty="0">
                <a:latin typeface="Calibri" panose="020F0502020204030204"/>
                <a:cs typeface="Calibri" panose="020F0502020204030204"/>
              </a:rPr>
              <a:t>产品</a:t>
            </a:r>
            <a:endParaRPr lang="zh-CN" sz="11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3553" y="3873246"/>
            <a:ext cx="6788784" cy="76200"/>
          </a:xfrm>
          <a:custGeom>
            <a:avLst/>
            <a:gdLst/>
            <a:ahLst/>
            <a:cxnLst/>
            <a:rect l="l" t="t" r="r" b="b"/>
            <a:pathLst>
              <a:path w="6788784" h="76200">
                <a:moveTo>
                  <a:pt x="6768465" y="28193"/>
                </a:moveTo>
                <a:lnTo>
                  <a:pt x="6724777" y="28193"/>
                </a:lnTo>
                <a:lnTo>
                  <a:pt x="6724777" y="48005"/>
                </a:lnTo>
                <a:lnTo>
                  <a:pt x="6712077" y="48008"/>
                </a:lnTo>
                <a:lnTo>
                  <a:pt x="6712077" y="76199"/>
                </a:lnTo>
                <a:lnTo>
                  <a:pt x="6788277" y="38099"/>
                </a:lnTo>
                <a:lnTo>
                  <a:pt x="6768465" y="28193"/>
                </a:lnTo>
                <a:close/>
              </a:path>
              <a:path w="6788784" h="76200">
                <a:moveTo>
                  <a:pt x="6712077" y="28196"/>
                </a:moveTo>
                <a:lnTo>
                  <a:pt x="0" y="29717"/>
                </a:lnTo>
                <a:lnTo>
                  <a:pt x="0" y="49529"/>
                </a:lnTo>
                <a:lnTo>
                  <a:pt x="6712077" y="48008"/>
                </a:lnTo>
                <a:lnTo>
                  <a:pt x="6712077" y="28196"/>
                </a:lnTo>
                <a:close/>
              </a:path>
              <a:path w="6788784" h="76200">
                <a:moveTo>
                  <a:pt x="6724777" y="28193"/>
                </a:moveTo>
                <a:lnTo>
                  <a:pt x="6712077" y="28196"/>
                </a:lnTo>
                <a:lnTo>
                  <a:pt x="6712077" y="48008"/>
                </a:lnTo>
                <a:lnTo>
                  <a:pt x="6724777" y="48005"/>
                </a:lnTo>
                <a:lnTo>
                  <a:pt x="6724777" y="28193"/>
                </a:lnTo>
                <a:close/>
              </a:path>
              <a:path w="6788784" h="76200">
                <a:moveTo>
                  <a:pt x="6712077" y="0"/>
                </a:moveTo>
                <a:lnTo>
                  <a:pt x="6712077" y="28196"/>
                </a:lnTo>
                <a:lnTo>
                  <a:pt x="6768465" y="28193"/>
                </a:lnTo>
                <a:lnTo>
                  <a:pt x="67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object 17"/>
          <p:cNvSpPr txBox="1"/>
          <p:nvPr/>
        </p:nvSpPr>
        <p:spPr>
          <a:xfrm>
            <a:off x="7899907" y="3698570"/>
            <a:ext cx="616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 panose="020F0502020204030204"/>
                <a:cs typeface="Calibri" panose="020F0502020204030204"/>
              </a:rPr>
              <a:t>M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o</a:t>
            </a:r>
            <a:r>
              <a:rPr sz="1200" spc="5" dirty="0">
                <a:latin typeface="Calibri" panose="020F0502020204030204"/>
                <a:cs typeface="Calibri" panose="020F0502020204030204"/>
              </a:rPr>
              <a:t>d</a:t>
            </a:r>
            <a:r>
              <a:rPr sz="1200" dirty="0">
                <a:latin typeface="Calibri" panose="020F0502020204030204"/>
                <a:cs typeface="Calibri" panose="020F0502020204030204"/>
              </a:rPr>
              <a:t>eling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34290"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 panose="020F0502020204030204"/>
                <a:cs typeface="Calibri" panose="020F0502020204030204"/>
              </a:rPr>
              <a:t>time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22320" y="4695444"/>
            <a:ext cx="2325624" cy="1545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object 19"/>
          <p:cNvSpPr/>
          <p:nvPr/>
        </p:nvSpPr>
        <p:spPr>
          <a:xfrm>
            <a:off x="705612" y="4695444"/>
            <a:ext cx="2348484" cy="1552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1706879" y="4578096"/>
            <a:ext cx="266700" cy="26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21"/>
          <p:cNvSpPr/>
          <p:nvPr/>
        </p:nvSpPr>
        <p:spPr>
          <a:xfrm>
            <a:off x="4282440" y="4584191"/>
            <a:ext cx="266700" cy="26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22"/>
          <p:cNvSpPr/>
          <p:nvPr/>
        </p:nvSpPr>
        <p:spPr>
          <a:xfrm>
            <a:off x="5916167" y="4683252"/>
            <a:ext cx="2342388" cy="15529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object 23"/>
          <p:cNvSpPr/>
          <p:nvPr/>
        </p:nvSpPr>
        <p:spPr>
          <a:xfrm>
            <a:off x="6954011" y="4581144"/>
            <a:ext cx="266700" cy="26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" name="object 24"/>
          <p:cNvSpPr/>
          <p:nvPr/>
        </p:nvSpPr>
        <p:spPr>
          <a:xfrm>
            <a:off x="1002791" y="3633215"/>
            <a:ext cx="266700" cy="26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object 25"/>
          <p:cNvSpPr/>
          <p:nvPr/>
        </p:nvSpPr>
        <p:spPr>
          <a:xfrm>
            <a:off x="4692396" y="3633215"/>
            <a:ext cx="266700" cy="26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6" name="object 26"/>
          <p:cNvSpPr/>
          <p:nvPr/>
        </p:nvSpPr>
        <p:spPr>
          <a:xfrm>
            <a:off x="5614415" y="3633215"/>
            <a:ext cx="266700" cy="26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7" name="object 27"/>
          <p:cNvSpPr/>
          <p:nvPr/>
        </p:nvSpPr>
        <p:spPr>
          <a:xfrm>
            <a:off x="6537959" y="3633215"/>
            <a:ext cx="266700" cy="26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8" name="object 28"/>
          <p:cNvSpPr txBox="1"/>
          <p:nvPr/>
        </p:nvSpPr>
        <p:spPr>
          <a:xfrm>
            <a:off x="7456678" y="3938778"/>
            <a:ext cx="369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 panose="020F0502020204030204"/>
                <a:cs typeface="Calibri" panose="020F0502020204030204"/>
              </a:rPr>
              <a:t>Day</a:t>
            </a:r>
            <a:r>
              <a:rPr sz="12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8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459980" y="3633215"/>
            <a:ext cx="266700" cy="2667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object 30"/>
          <p:cNvSpPr/>
          <p:nvPr/>
        </p:nvSpPr>
        <p:spPr>
          <a:xfrm>
            <a:off x="1924811" y="3633215"/>
            <a:ext cx="266700" cy="26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1" name="object 31"/>
          <p:cNvSpPr/>
          <p:nvPr/>
        </p:nvSpPr>
        <p:spPr>
          <a:xfrm>
            <a:off x="2846832" y="3633215"/>
            <a:ext cx="266700" cy="26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2" name="object 32"/>
          <p:cNvSpPr txBox="1"/>
          <p:nvPr/>
        </p:nvSpPr>
        <p:spPr>
          <a:xfrm>
            <a:off x="688340" y="3859612"/>
            <a:ext cx="6202680" cy="7175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720"/>
              </a:spcBef>
              <a:tabLst>
                <a:tab pos="1168400" algn="l"/>
                <a:tab pos="2103755" algn="l"/>
                <a:tab pos="3039110" algn="l"/>
                <a:tab pos="3974465" algn="l"/>
                <a:tab pos="4909820" algn="l"/>
                <a:tab pos="5845175" algn="l"/>
              </a:tabLst>
            </a:pPr>
            <a:r>
              <a:rPr sz="1200" spc="-10" dirty="0">
                <a:latin typeface="Calibri" panose="020F0502020204030204"/>
                <a:cs typeface="Calibri" panose="020F0502020204030204"/>
              </a:rPr>
              <a:t>Day </a:t>
            </a:r>
            <a:r>
              <a:rPr sz="1200" dirty="0">
                <a:latin typeface="Calibri" panose="020F0502020204030204"/>
                <a:cs typeface="Calibri" panose="020F0502020204030204"/>
              </a:rPr>
              <a:t>1	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Day </a:t>
            </a:r>
            <a:r>
              <a:rPr sz="1200" dirty="0">
                <a:latin typeface="Calibri" panose="020F0502020204030204"/>
                <a:cs typeface="Calibri" panose="020F0502020204030204"/>
              </a:rPr>
              <a:t>2	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Day </a:t>
            </a:r>
            <a:r>
              <a:rPr sz="1200" dirty="0">
                <a:latin typeface="Calibri" panose="020F0502020204030204"/>
                <a:cs typeface="Calibri" panose="020F0502020204030204"/>
              </a:rPr>
              <a:t>3	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Day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4	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Day </a:t>
            </a:r>
            <a:r>
              <a:rPr sz="1200" dirty="0">
                <a:latin typeface="Calibri" panose="020F0502020204030204"/>
                <a:cs typeface="Calibri" panose="020F0502020204030204"/>
              </a:rPr>
              <a:t>5	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Day </a:t>
            </a:r>
            <a:r>
              <a:rPr sz="1200" dirty="0">
                <a:latin typeface="Calibri" panose="020F0502020204030204"/>
                <a:cs typeface="Calibri" panose="020F0502020204030204"/>
              </a:rPr>
              <a:t>6	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Day</a:t>
            </a:r>
            <a:r>
              <a:rPr sz="12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7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276225" indent="-264160">
              <a:lnSpc>
                <a:spcPct val="100000"/>
              </a:lnSpc>
              <a:spcBef>
                <a:spcPts val="1045"/>
              </a:spcBef>
              <a:buFont typeface="Arial" panose="020B0604020202020204"/>
              <a:buChar char="•"/>
              <a:tabLst>
                <a:tab pos="276225" algn="l"/>
                <a:tab pos="276860" algn="l"/>
              </a:tabLst>
            </a:pPr>
            <a:r>
              <a:rPr sz="2000" dirty="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仿真的输出是系统随时间的行为</a:t>
            </a:r>
            <a:endParaRPr sz="2000" dirty="0">
              <a:solidFill>
                <a:srgbClr val="4D4D4D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70376" y="3633215"/>
            <a:ext cx="266700" cy="26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881735" y="3264789"/>
          <a:ext cx="7303770" cy="315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1840"/>
                <a:gridCol w="854075"/>
                <a:gridCol w="973455"/>
                <a:gridCol w="920114"/>
                <a:gridCol w="927735"/>
                <a:gridCol w="844550"/>
                <a:gridCol w="951229"/>
                <a:gridCol w="1078229"/>
              </a:tblGrid>
              <a:tr h="157543">
                <a:tc>
                  <a:txBody>
                    <a:bodyPr/>
                    <a:lstStyle/>
                    <a:p>
                      <a:pPr marL="39370">
                        <a:lnSpc>
                          <a:spcPts val="1105"/>
                        </a:lnSpc>
                      </a:pPr>
                      <a:r>
                        <a:rPr sz="1100" dirty="0">
                          <a:latin typeface="Calibri" panose="020F0502020204030204"/>
                          <a:cs typeface="Calibri" panose="020F0502020204030204"/>
                        </a:rPr>
                        <a:t>订单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1105"/>
                        </a:lnSpc>
                      </a:pPr>
                      <a:r>
                        <a:rPr sz="1100" dirty="0">
                          <a:latin typeface="Calibri" panose="020F0502020204030204"/>
                          <a:cs typeface="Calibri" panose="020F0502020204030204"/>
                          <a:sym typeface="+mn-ea"/>
                        </a:rPr>
                        <a:t>订单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05"/>
                        </a:lnSpc>
                      </a:pPr>
                      <a:r>
                        <a:rPr lang="zh-CN" sz="1100">
                          <a:latin typeface="Calibri" panose="020F0502020204030204"/>
                          <a:cs typeface="Calibri" panose="020F0502020204030204"/>
                        </a:rPr>
                        <a:t>订单</a:t>
                      </a:r>
                      <a:endParaRPr lang="zh-CN"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05"/>
                        </a:lnSpc>
                      </a:pPr>
                      <a:r>
                        <a:rPr lang="zh-CN" sz="1100" dirty="0">
                          <a:latin typeface="Calibri" panose="020F0502020204030204"/>
                          <a:cs typeface="Calibri" panose="020F0502020204030204"/>
                        </a:rPr>
                        <a:t>订单</a:t>
                      </a:r>
                      <a:endParaRPr lang="zh-CN" sz="11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ts val="1105"/>
                        </a:lnSpc>
                      </a:pPr>
                      <a:r>
                        <a:rPr lang="zh-CN" sz="1100" spc="-5" dirty="0">
                          <a:latin typeface="Calibri" panose="020F0502020204030204"/>
                          <a:cs typeface="Calibri" panose="020F0502020204030204"/>
                        </a:rPr>
                        <a:t>库存</a:t>
                      </a:r>
                      <a:r>
                        <a:rPr sz="11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100" dirty="0">
                          <a:latin typeface="Calibri" panose="020F0502020204030204"/>
                          <a:cs typeface="Calibri" panose="020F0502020204030204"/>
                        </a:rPr>
                        <a:t>&lt;</a:t>
                      </a:r>
                      <a:r>
                        <a:rPr sz="1100" spc="-6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100" dirty="0">
                          <a:latin typeface="Calibri" panose="020F0502020204030204"/>
                          <a:cs typeface="Calibri" panose="020F0502020204030204"/>
                        </a:rPr>
                        <a:t>2000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1105"/>
                        </a:lnSpc>
                      </a:pPr>
                      <a:r>
                        <a:rPr lang="zh-CN" sz="1100" spc="-5" dirty="0">
                          <a:latin typeface="Calibri" panose="020F0502020204030204"/>
                          <a:cs typeface="Calibri" panose="020F0502020204030204"/>
                        </a:rPr>
                        <a:t>库存</a:t>
                      </a:r>
                      <a:r>
                        <a:rPr sz="11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100" dirty="0">
                          <a:latin typeface="Calibri" panose="020F0502020204030204"/>
                          <a:cs typeface="Calibri" panose="020F0502020204030204"/>
                        </a:rPr>
                        <a:t>&lt;</a:t>
                      </a:r>
                      <a:r>
                        <a:rPr sz="1100" spc="-7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100" spc="5" dirty="0">
                          <a:latin typeface="Calibri" panose="020F0502020204030204"/>
                          <a:cs typeface="Calibri" panose="020F0502020204030204"/>
                        </a:rPr>
                        <a:t>100m</a:t>
                      </a:r>
                      <a:r>
                        <a:rPr sz="1050" spc="7" baseline="28000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1050" baseline="28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05"/>
                        </a:lnSpc>
                      </a:pPr>
                      <a:r>
                        <a:rPr lang="zh-CN" sz="1100" spc="-5" dirty="0">
                          <a:latin typeface="Calibri" panose="020F0502020204030204"/>
                          <a:cs typeface="Calibri" panose="020F0502020204030204"/>
                        </a:rPr>
                        <a:t>罢工</a:t>
                      </a:r>
                      <a:r>
                        <a:rPr sz="1100" spc="-5" dirty="0">
                          <a:latin typeface="Calibri" panose="020F0502020204030204"/>
                          <a:cs typeface="Calibri" panose="020F0502020204030204"/>
                        </a:rPr>
                        <a:t>, 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</a:tr>
              <a:tr h="157543">
                <a:tc>
                  <a:txBody>
                    <a:bodyPr/>
                    <a:lstStyle/>
                    <a:p>
                      <a:pPr marL="31750">
                        <a:lnSpc>
                          <a:spcPts val="1140"/>
                        </a:lnSpc>
                      </a:pPr>
                      <a:r>
                        <a:rPr sz="1100" dirty="0">
                          <a:latin typeface="Calibri" panose="020F0502020204030204"/>
                          <a:cs typeface="Calibri" panose="020F0502020204030204"/>
                        </a:rPr>
                        <a:t>300个单位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5730" algn="r">
                        <a:lnSpc>
                          <a:spcPts val="1140"/>
                        </a:lnSpc>
                      </a:pPr>
                      <a:r>
                        <a:rPr sz="1100" dirty="0">
                          <a:latin typeface="Calibri" panose="020F0502020204030204"/>
                          <a:cs typeface="Calibri" panose="020F0502020204030204"/>
                          <a:sym typeface="+mn-ea"/>
                        </a:rPr>
                        <a:t>300个单位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1140"/>
                        </a:lnSpc>
                      </a:pPr>
                      <a:r>
                        <a:rPr lang="en-US" sz="1100" spc="-5" dirty="0">
                          <a:latin typeface="Calibri" panose="020F0502020204030204"/>
                          <a:cs typeface="Calibri" panose="020F0502020204030204"/>
                        </a:rPr>
                        <a:t>300</a:t>
                      </a:r>
                      <a:r>
                        <a:rPr lang="zh-CN" altLang="en-US" sz="1100" spc="-5" dirty="0">
                          <a:latin typeface="Calibri" panose="020F0502020204030204"/>
                          <a:cs typeface="Calibri" panose="020F0502020204030204"/>
                        </a:rPr>
                        <a:t>个单位</a:t>
                      </a:r>
                      <a:endParaRPr lang="zh-CN" altLang="en-US" sz="1100" spc="-5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40"/>
                        </a:lnSpc>
                      </a:pPr>
                      <a:r>
                        <a:rPr lang="en-US" sz="1100" spc="-5" dirty="0">
                          <a:latin typeface="Calibri" panose="020F0502020204030204"/>
                          <a:cs typeface="Calibri" panose="020F0502020204030204"/>
                        </a:rPr>
                        <a:t>300</a:t>
                      </a:r>
                      <a:r>
                        <a:rPr lang="zh-CN" altLang="en-US" sz="1100" spc="-5" dirty="0">
                          <a:latin typeface="Calibri" panose="020F0502020204030204"/>
                          <a:cs typeface="Calibri" panose="020F0502020204030204"/>
                        </a:rPr>
                        <a:t>个单位</a:t>
                      </a:r>
                      <a:endParaRPr lang="zh-CN" altLang="en-US" sz="1100" spc="-5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ts val="1140"/>
                        </a:lnSpc>
                      </a:pPr>
                      <a:r>
                        <a:rPr lang="zh-CN" sz="1100" dirty="0">
                          <a:latin typeface="Calibri" panose="020F0502020204030204"/>
                          <a:cs typeface="Calibri" panose="020F0502020204030204"/>
                        </a:rPr>
                        <a:t>订</a:t>
                      </a:r>
                      <a:r>
                        <a:rPr sz="11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100" dirty="0">
                          <a:latin typeface="Calibri" panose="020F0502020204030204"/>
                          <a:cs typeface="Calibri" panose="020F0502020204030204"/>
                        </a:rPr>
                        <a:t>3000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ts val="1140"/>
                        </a:lnSpc>
                      </a:pPr>
                      <a:r>
                        <a:rPr lang="zh-CN" sz="1100">
                          <a:latin typeface="Calibri" panose="020F0502020204030204"/>
                          <a:cs typeface="Calibri" panose="020F0502020204030204"/>
                        </a:rPr>
                        <a:t>开始生产</a:t>
                      </a:r>
                      <a:endParaRPr lang="zh-CN"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1140"/>
                        </a:lnSpc>
                      </a:pPr>
                      <a:r>
                        <a:rPr lang="zh-CN" sz="1100" dirty="0">
                          <a:latin typeface="Calibri" panose="020F0502020204030204"/>
                          <a:cs typeface="Calibri" panose="020F0502020204030204"/>
                        </a:rPr>
                        <a:t>订</a:t>
                      </a:r>
                      <a:r>
                        <a:rPr sz="11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100" spc="5" dirty="0">
                          <a:latin typeface="Calibri" panose="020F0502020204030204"/>
                          <a:cs typeface="Calibri" panose="020F0502020204030204"/>
                        </a:rPr>
                        <a:t>300m</a:t>
                      </a:r>
                      <a:r>
                        <a:rPr sz="1050" spc="7" baseline="28000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1050" baseline="28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40"/>
                        </a:lnSpc>
                      </a:pPr>
                      <a:r>
                        <a:rPr lang="zh-CN" sz="1100">
                          <a:latin typeface="Calibri" panose="020F0502020204030204"/>
                          <a:cs typeface="Calibri" panose="020F0502020204030204"/>
                        </a:rPr>
                        <a:t>不处理订单</a:t>
                      </a:r>
                      <a:endParaRPr lang="zh-CN"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2946654" y="6462166"/>
            <a:ext cx="30232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© </a:t>
            </a:r>
            <a:r>
              <a:rPr sz="1200" b="0" spc="-5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The AnyLogic </a:t>
            </a:r>
            <a:r>
              <a:rPr sz="1200" b="0" spc="-1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Company </a:t>
            </a:r>
            <a:r>
              <a:rPr sz="1200" b="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|</a:t>
            </a:r>
            <a:r>
              <a:rPr sz="1200" b="0" spc="-3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200" b="0" spc="-1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  <a:hlinkClick r:id="rId8"/>
              </a:rPr>
              <a:t>www.anylogistix.com</a:t>
            </a:r>
            <a:endParaRPr sz="12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95538" y="6480835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715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400" spc="-715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1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2095" y="323304"/>
            <a:ext cx="1423669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5"/>
              </a:lnSpc>
              <a:spcBef>
                <a:spcPct val="0"/>
              </a:spcBef>
              <a:spcAft>
                <a:spcPct val="0"/>
              </a:spcAft>
            </a:pPr>
            <a:r>
              <a:rPr sz="3200" spc="-85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仿真</a:t>
            </a:r>
            <a:endParaRPr sz="3200" spc="-85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4970" y="1336923"/>
            <a:ext cx="2690494" cy="2372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分析供应链动态网络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255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运营动态可视化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90"/>
              </a:lnSpc>
              <a:spcBef>
                <a:spcPts val="242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2000" spc="-10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What-if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”场景测试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255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了解因果属性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4970" y="3653402"/>
            <a:ext cx="139954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内部建模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4970" y="4232523"/>
            <a:ext cx="2672715" cy="179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评估实际目标产能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255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考虑实际约束和政策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250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降低风险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WUSCSN+Calibri-Light" panose="02000500000000000000"/>
                <a:cs typeface="WUSCSN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WUSCSN+Calibri-Light" panose="02000500000000000000"/>
              <a:cs typeface="WUSCSN+Calibri-Light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6459" y="6477567"/>
            <a:ext cx="447574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14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77160" y="323304"/>
            <a:ext cx="4272914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5"/>
              </a:lnSpc>
              <a:spcBef>
                <a:spcPct val="0"/>
              </a:spcBef>
              <a:spcAft>
                <a:spcPct val="0"/>
              </a:spcAft>
            </a:pPr>
            <a:r>
              <a:rPr sz="3200" spc="-85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分析供应链动态网络</a:t>
            </a:r>
            <a:endParaRPr sz="3200" spc="-85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954" y="1217466"/>
            <a:ext cx="10541885" cy="90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下图为全世界的一个供应链网络，在图中可以看到客户、工厂、仓库的动态展示，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15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可以看到折线图中随时间变化其最大容量发生变化。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KDASBC+Calibri-Light" panose="02000500000000000000"/>
                <a:cs typeface="KDASBC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KDASBC+Calibri-Light" panose="02000500000000000000"/>
              <a:cs typeface="KDASBC+Calibri-Light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6459" y="6477567"/>
            <a:ext cx="447574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15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2764" y="323304"/>
            <a:ext cx="3458845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5"/>
              </a:lnSpc>
              <a:spcBef>
                <a:spcPct val="0"/>
              </a:spcBef>
              <a:spcAft>
                <a:spcPct val="0"/>
              </a:spcAft>
            </a:pPr>
            <a:r>
              <a:rPr sz="3200" spc="-85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运营动态可视化</a:t>
            </a:r>
            <a:endParaRPr sz="3200" spc="-85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1525" y="1292225"/>
            <a:ext cx="8381365" cy="53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sz="2000" spc="-10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Anylogisitx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中可以直观的看到运营的状态，货物是由哪个仓库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105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出发，到哪个客户终止。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LMUIWC+Calibri-Light" panose="02000500000000000000"/>
                <a:cs typeface="LMUIWC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LMUIWC+Calibri-Light" panose="02000500000000000000"/>
              <a:cs typeface="LMUIWC+Calibri-Light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6459" y="6477567"/>
            <a:ext cx="447574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16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"/>
          <p:cNvSpPr/>
          <p:nvPr/>
        </p:nvSpPr>
        <p:spPr>
          <a:xfrm>
            <a:off x="0" y="-127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LPHQKI+Calibri-Light" panose="02000500000000000000"/>
                <a:cs typeface="LPHQKI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LPHQKI+Calibri-Light" panose="02000500000000000000"/>
              <a:cs typeface="LPHQKI+Calibri-Light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96630" y="6477567"/>
            <a:ext cx="357137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7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697745" y="87923"/>
            <a:ext cx="246644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400" dirty="0"/>
              <a:t>Anylogic</a:t>
            </a:r>
            <a:r>
              <a:rPr lang="zh-CN" altLang="en-US" sz="2400" dirty="0"/>
              <a:t>公司简介</a:t>
            </a:r>
            <a:endParaRPr lang="zh-CN" altLang="en-US" sz="2400" dirty="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97745" y="603860"/>
            <a:ext cx="7993063" cy="0"/>
          </a:xfrm>
          <a:prstGeom prst="line">
            <a:avLst/>
          </a:prstGeom>
          <a:ln w="9525" cap="flat" cmpd="sng">
            <a:solidFill>
              <a:srgbClr val="4D4948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79"/>
            <a:ext cx="9144000" cy="482636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24720" y="4574809"/>
            <a:ext cx="8066088" cy="1899302"/>
          </a:xfrm>
          <a:prstGeom prst="rect">
            <a:avLst/>
          </a:prstGeom>
          <a:solidFill>
            <a:srgbClr val="F5B96D">
              <a:alpha val="55000"/>
            </a:srgbClr>
          </a:solidFill>
          <a:ln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文本框 62"/>
          <p:cNvSpPr txBox="1"/>
          <p:nvPr/>
        </p:nvSpPr>
        <p:spPr>
          <a:xfrm>
            <a:off x="803984" y="4597564"/>
            <a:ext cx="7727876" cy="22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</a:rPr>
              <a:t>AnyLogic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是一家系统仿真软件商，其业务包括仿真软件</a:t>
            </a: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</a:rPr>
              <a:t>AnyLogic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的开发、销售及相关咨询服务。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公司总部位于俄罗斯圣彼得堡市，在美国新泽西和法国巴黎有分公司。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公司成立于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1992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年，拥有超过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600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个商业用户和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1000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个教育用户。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Anylogic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官网：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www.anylogic.cn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65829" y="320129"/>
            <a:ext cx="2706386" cy="104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ct val="0"/>
              </a:spcBef>
              <a:spcAft>
                <a:spcPct val="0"/>
              </a:spcAft>
            </a:pPr>
            <a:r>
              <a:rPr sz="3200" spc="-85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3200" b="1" spc="-10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What-if</a:t>
            </a:r>
            <a:r>
              <a:rPr sz="320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sz="320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759" y="1392951"/>
            <a:ext cx="10225111" cy="586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1800" spc="-10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what-if</a:t>
            </a:r>
            <a:r>
              <a:rPr sz="18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”测试实际上是针对改变不同的参数，会发生什么样的变化，例如在下图中我们</a:t>
            </a:r>
            <a:endParaRPr sz="18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759" y="1749187"/>
            <a:ext cx="7623809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8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改变了所供货的工厂，以及价格，那最终的成本肯定会发生变化。</a:t>
            </a:r>
            <a:endParaRPr sz="18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DQBDOH+Calibri-Light" panose="02000500000000000000"/>
                <a:cs typeface="DQBDOH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DQBDOH+Calibri-Light" panose="02000500000000000000"/>
              <a:cs typeface="DQBDOH+Calibri-Light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6459" y="6477567"/>
            <a:ext cx="447574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17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66490" y="323304"/>
            <a:ext cx="2237739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5"/>
              </a:lnSpc>
              <a:spcBef>
                <a:spcPct val="0"/>
              </a:spcBef>
              <a:spcAft>
                <a:spcPct val="0"/>
              </a:spcAft>
            </a:pPr>
            <a:r>
              <a:rPr sz="3200" spc="-85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因果属性</a:t>
            </a:r>
            <a:endParaRPr sz="3200" spc="-85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412" y="1123403"/>
            <a:ext cx="701040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可用库存量的不同决定了订单服务水平不同。</a:t>
            </a:r>
            <a:endParaRPr sz="24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ACGGHL+Calibri-Light" panose="02000500000000000000"/>
                <a:cs typeface="ACGGHL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ACGGHL+Calibri-Light" panose="02000500000000000000"/>
              <a:cs typeface="ACGGHL+Calibri-Light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6459" y="6477567"/>
            <a:ext cx="447574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18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75279" y="323304"/>
            <a:ext cx="3865879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5"/>
              </a:lnSpc>
              <a:spcBef>
                <a:spcPct val="0"/>
              </a:spcBef>
              <a:spcAft>
                <a:spcPct val="0"/>
              </a:spcAft>
            </a:pPr>
            <a:r>
              <a:rPr sz="3200" spc="-85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评估实际目标产能</a:t>
            </a:r>
            <a:endParaRPr sz="3200" spc="-85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142" y="1036535"/>
            <a:ext cx="4907279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随时间变化，库存量发生变化。</a:t>
            </a:r>
            <a:endParaRPr sz="24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VADPCS+Calibri-Light" panose="02000500000000000000"/>
                <a:cs typeface="VADPCS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VADPCS+Calibri-Light" panose="02000500000000000000"/>
              <a:cs typeface="VADPCS+Calibri-Light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6459" y="6477567"/>
            <a:ext cx="447574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19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77160" y="323304"/>
            <a:ext cx="4272914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5"/>
              </a:lnSpc>
              <a:spcBef>
                <a:spcPct val="0"/>
              </a:spcBef>
              <a:spcAft>
                <a:spcPct val="0"/>
              </a:spcAft>
            </a:pPr>
            <a:r>
              <a:rPr sz="3200" spc="-85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考虑实际约束和政策</a:t>
            </a:r>
            <a:endParaRPr sz="3200" spc="-85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700" y="1165542"/>
            <a:ext cx="9814559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考虑多种因素，例如服务指标，工厂发货速度以及利润和损失。</a:t>
            </a:r>
            <a:endParaRPr sz="24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KLBQVR+Calibri-Light" panose="02000500000000000000"/>
                <a:cs typeface="KLBQVR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KLBQVR+Calibri-Light" panose="02000500000000000000"/>
              <a:cs typeface="KLBQVR+Calibri-Light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6459" y="6477567"/>
            <a:ext cx="447574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20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66490" y="323304"/>
            <a:ext cx="2237739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5"/>
              </a:lnSpc>
              <a:spcBef>
                <a:spcPct val="0"/>
              </a:spcBef>
              <a:spcAft>
                <a:spcPct val="0"/>
              </a:spcAft>
            </a:pPr>
            <a:r>
              <a:rPr sz="3200" spc="-85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降低风险</a:t>
            </a:r>
            <a:endParaRPr sz="3200" spc="-85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155" y="1258966"/>
            <a:ext cx="9726930" cy="1640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8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可根据产品的累积订单，做出相对的牛鞭效应，从而降低风险。直观观察到销售商与</a:t>
            </a:r>
            <a:endParaRPr sz="18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1005"/>
              </a:spcBef>
              <a:spcAft>
                <a:spcPct val="0"/>
              </a:spcAft>
            </a:pPr>
            <a:r>
              <a:rPr sz="18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供应商在需求预测修正、订货批量决策、价格波动、短缺博弈、库存责任失衡和应付</a:t>
            </a:r>
            <a:endParaRPr sz="18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1005"/>
              </a:spcBef>
              <a:spcAft>
                <a:spcPct val="0"/>
              </a:spcAft>
            </a:pPr>
            <a:r>
              <a:rPr sz="18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环境变异等方面博弈的结果，增大了供应商的生产、供应、库存管理和市场营销的不</a:t>
            </a:r>
            <a:endParaRPr sz="18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1005"/>
              </a:spcBef>
              <a:spcAft>
                <a:spcPct val="0"/>
              </a:spcAft>
            </a:pPr>
            <a:r>
              <a:rPr sz="18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稳定性</a:t>
            </a:r>
            <a:endParaRPr sz="18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KKQILU+Calibri-Light" panose="02000500000000000000"/>
                <a:cs typeface="KKQILU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KKQILU+Calibri-Light" panose="02000500000000000000"/>
              <a:cs typeface="KKQILU+Calibri-Light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6459" y="6477567"/>
            <a:ext cx="447574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21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00450" y="328874"/>
            <a:ext cx="2360963" cy="1033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ct val="0"/>
              </a:spcBef>
              <a:spcAft>
                <a:spcPct val="0"/>
              </a:spcAft>
            </a:pPr>
            <a:r>
              <a:rPr sz="3200" spc="-10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Thank</a:t>
            </a:r>
            <a:r>
              <a:rPr sz="3200" spc="-98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99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you!</a:t>
            </a:r>
            <a:endParaRPr sz="3200" spc="-99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6204" y="5028951"/>
            <a:ext cx="5341778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 spc="15" dirty="0" err="1">
                <a:solidFill>
                  <a:srgbClr val="F287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北京格瑞纳电子产品有限公司</a:t>
            </a:r>
            <a:endParaRPr sz="2800" spc="15" dirty="0">
              <a:solidFill>
                <a:srgbClr val="F287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910"/>
              </a:lnSpc>
              <a:spcBef>
                <a:spcPts val="495"/>
              </a:spcBef>
              <a:spcAft>
                <a:spcPct val="0"/>
              </a:spcAft>
            </a:pPr>
            <a:r>
              <a:rPr sz="2800" b="1" dirty="0" smtClean="0">
                <a:solidFill>
                  <a:srgbClr val="F28700"/>
                </a:solidFill>
                <a:latin typeface="Calibri" panose="020F0502020204030204"/>
                <a:cs typeface="Calibri" panose="020F0502020204030204"/>
              </a:rPr>
              <a:t>010-62964229</a:t>
            </a:r>
            <a:endParaRPr sz="2800" b="1" dirty="0">
              <a:solidFill>
                <a:srgbClr val="F287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ODFOHB+Calibri-Light" panose="02000500000000000000"/>
                <a:cs typeface="ODFOHB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ODFOHB+Calibri-Light" panose="02000500000000000000"/>
              <a:cs typeface="ODFOHB+Calibri-Light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6459" y="6477567"/>
            <a:ext cx="447574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22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"/>
          <p:cNvSpPr/>
          <p:nvPr/>
        </p:nvSpPr>
        <p:spPr>
          <a:xfrm>
            <a:off x="381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LPHQKI+Calibri-Light" panose="02000500000000000000"/>
                <a:cs typeface="LPHQKI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LPHQKI+Calibri-Light" panose="02000500000000000000"/>
              <a:cs typeface="LPHQKI+Calibri-Light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96630" y="6477567"/>
            <a:ext cx="357137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7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1102875" y="154598"/>
            <a:ext cx="17235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 dirty="0"/>
              <a:t>格瑞纳简介</a:t>
            </a:r>
            <a:endParaRPr lang="zh-CN" altLang="en-US" sz="2400" dirty="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611385" y="615925"/>
            <a:ext cx="7993063" cy="0"/>
          </a:xfrm>
          <a:prstGeom prst="line">
            <a:avLst/>
          </a:prstGeom>
          <a:ln w="9525" cap="flat" cmpd="sng">
            <a:solidFill>
              <a:srgbClr val="4D4948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9" name="任意多边形 1"/>
          <p:cNvSpPr/>
          <p:nvPr/>
        </p:nvSpPr>
        <p:spPr>
          <a:xfrm rot="5400000">
            <a:off x="196057" y="1696244"/>
            <a:ext cx="3822700" cy="3489325"/>
          </a:xfrm>
          <a:custGeom>
            <a:avLst/>
            <a:gdLst>
              <a:gd name="txL" fmla="*/ 0 w 3822700"/>
              <a:gd name="txT" fmla="*/ 0 h 3488944"/>
              <a:gd name="txR" fmla="*/ 3822700 w 3822700"/>
              <a:gd name="txB" fmla="*/ 3488944 h 3488944"/>
            </a:gdLst>
            <a:ahLst/>
            <a:cxnLst>
              <a:cxn ang="0">
                <a:pos x="0" y="3488944"/>
              </a:cxn>
              <a:cxn ang="0">
                <a:pos x="0" y="326644"/>
              </a:cxn>
              <a:cxn ang="0">
                <a:pos x="1721897" y="326644"/>
              </a:cxn>
              <a:cxn ang="0">
                <a:pos x="1911350" y="0"/>
              </a:cxn>
              <a:cxn ang="0">
                <a:pos x="2100804" y="326644"/>
              </a:cxn>
              <a:cxn ang="0">
                <a:pos x="3822700" y="326644"/>
              </a:cxn>
              <a:cxn ang="0">
                <a:pos x="3822700" y="3488944"/>
              </a:cxn>
            </a:cxnLst>
            <a:rect l="txL" t="txT" r="txR" b="txB"/>
            <a:pathLst>
              <a:path w="3822700" h="3488944">
                <a:moveTo>
                  <a:pt x="0" y="3488944"/>
                </a:moveTo>
                <a:lnTo>
                  <a:pt x="0" y="326644"/>
                </a:lnTo>
                <a:lnTo>
                  <a:pt x="1721897" y="326644"/>
                </a:lnTo>
                <a:lnTo>
                  <a:pt x="1911350" y="0"/>
                </a:lnTo>
                <a:lnTo>
                  <a:pt x="2100804" y="326644"/>
                </a:lnTo>
                <a:lnTo>
                  <a:pt x="3822700" y="326644"/>
                </a:lnTo>
                <a:lnTo>
                  <a:pt x="3822700" y="3488944"/>
                </a:lnTo>
                <a:close/>
              </a:path>
            </a:pathLst>
          </a:custGeom>
          <a:solidFill>
            <a:srgbClr val="26B7CC"/>
          </a:solidFill>
          <a:ln w="12700">
            <a:noFill/>
          </a:ln>
        </p:spPr>
        <p:txBody>
          <a:bodyPr vert="horz" wrap="square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4537" y="2485520"/>
            <a:ext cx="2806014" cy="69273"/>
          </a:xfrm>
          <a:prstGeom prst="rect">
            <a:avLst/>
          </a:prstGeom>
          <a:solidFill>
            <a:srgbClr val="EFE9EB"/>
          </a:solidFill>
          <a:ln w="12700">
            <a:noFill/>
          </a:ln>
        </p:spPr>
        <p:txBody>
          <a:bodyPr vert="horz" wrap="square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8980" y="1969294"/>
            <a:ext cx="29795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格瑞纳电子产品有限公司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4860" y="2755106"/>
            <a:ext cx="2979539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格瑞纳官网：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www.carila.cn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格瑞纳总部：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北京市昌平区黄平路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19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号院龙旗广场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E-201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629943" y="1023144"/>
            <a:ext cx="4247357" cy="12899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2009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年创建于北京，</a:t>
            </a: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AnyLogic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产品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在中国范围内的唯一经销商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，同时提供相关的培训和咨询服务。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29943" y="2378869"/>
            <a:ext cx="4323557" cy="2536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设有上海分公司及威海（威海西姆电子）技术分部以及苏州（思维科系统科技）技术分部。公司技术团队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80%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以上为国内外名校硕士及以上学位，专业分布工业工程、物流工程、管理科学与工程等仿真集中领域，并具备多年项目咨询经验。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629943" y="5074444"/>
            <a:ext cx="4247357" cy="8744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专注服务于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中国仿真研究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与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应用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，提供尖端优质的产品及高水准的技术服务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6" name="直接连接符 35"/>
          <p:cNvSpPr/>
          <p:nvPr/>
        </p:nvSpPr>
        <p:spPr>
          <a:xfrm flipH="1">
            <a:off x="4654517" y="2375694"/>
            <a:ext cx="4119628" cy="0"/>
          </a:xfrm>
          <a:prstGeom prst="line">
            <a:avLst/>
          </a:prstGeom>
          <a:ln w="25400" cap="flat" cmpd="sng">
            <a:solidFill>
              <a:srgbClr val="D8D8D8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7" name="直接连接符 36"/>
          <p:cNvSpPr/>
          <p:nvPr/>
        </p:nvSpPr>
        <p:spPr>
          <a:xfrm flipH="1">
            <a:off x="4654517" y="5045869"/>
            <a:ext cx="4119628" cy="1587"/>
          </a:xfrm>
          <a:prstGeom prst="line">
            <a:avLst/>
          </a:prstGeom>
          <a:ln w="25400" cap="flat" cmpd="sng">
            <a:solidFill>
              <a:srgbClr val="D8D8D8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8" name="椭圆 37"/>
          <p:cNvSpPr/>
          <p:nvPr/>
        </p:nvSpPr>
        <p:spPr>
          <a:xfrm>
            <a:off x="3972719" y="1183481"/>
            <a:ext cx="536575" cy="536575"/>
          </a:xfrm>
          <a:prstGeom prst="ellipse">
            <a:avLst/>
          </a:prstGeom>
          <a:solidFill>
            <a:srgbClr val="26B7CC"/>
          </a:solidFill>
          <a:ln w="254000">
            <a:noFill/>
          </a:ln>
        </p:spPr>
        <p:txBody>
          <a:bodyPr wrap="none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01</a:t>
            </a:r>
            <a:endParaRPr lang="zh-CN" altLang="en-US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972719" y="3194844"/>
            <a:ext cx="536575" cy="536575"/>
          </a:xfrm>
          <a:prstGeom prst="ellipse">
            <a:avLst/>
          </a:prstGeom>
          <a:solidFill>
            <a:srgbClr val="ED4989"/>
          </a:solidFill>
          <a:ln w="254000">
            <a:noFill/>
          </a:ln>
        </p:spPr>
        <p:txBody>
          <a:bodyPr vert="horz" wrap="none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02</a:t>
            </a:r>
            <a:endParaRPr lang="zh-CN" altLang="en-US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972719" y="5250656"/>
            <a:ext cx="536575" cy="536575"/>
          </a:xfrm>
          <a:prstGeom prst="ellipse">
            <a:avLst/>
          </a:prstGeom>
          <a:solidFill>
            <a:srgbClr val="2E3740"/>
          </a:solidFill>
          <a:ln w="254000">
            <a:noFill/>
          </a:ln>
        </p:spPr>
        <p:txBody>
          <a:bodyPr vert="horz" wrap="none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03</a:t>
            </a:r>
            <a:endParaRPr lang="zh-CN" altLang="en-US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"/>
          <p:cNvSpPr/>
          <p:nvPr/>
        </p:nvSpPr>
        <p:spPr>
          <a:xfrm>
            <a:off x="381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LPHQKI+Calibri-Light" panose="02000500000000000000"/>
                <a:cs typeface="LPHQKI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LPHQKI+Calibri-Light" panose="02000500000000000000"/>
              <a:cs typeface="LPHQKI+Calibri-Light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96630" y="6477567"/>
            <a:ext cx="357137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7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699135" y="1265555"/>
            <a:ext cx="5441950" cy="492315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/>
              <a:t>常规</a:t>
            </a:r>
            <a:r>
              <a:rPr lang="en-US" altLang="zh-CN" sz="2400" dirty="0"/>
              <a:t>/</a:t>
            </a:r>
            <a:r>
              <a:rPr lang="zh-CN" altLang="en-US" sz="2400" dirty="0"/>
              <a:t>定制化培训；  </a:t>
            </a:r>
            <a:endParaRPr lang="en-US" altLang="zh-CN" sz="24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/>
              <a:t>培训讲义、教材、案例集等在线资料；</a:t>
            </a:r>
            <a:endParaRPr lang="en-US" altLang="zh-CN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7</a:t>
            </a:r>
            <a:r>
              <a:rPr lang="zh-CN" altLang="en-US" sz="2400" dirty="0"/>
              <a:t>*</a:t>
            </a:r>
            <a:r>
              <a:rPr lang="en-US" altLang="zh-CN" sz="2400" dirty="0"/>
              <a:t>24</a:t>
            </a:r>
            <a:r>
              <a:rPr lang="zh-CN" altLang="en-US" sz="2400" dirty="0"/>
              <a:t>小时技术支持与互动</a:t>
            </a:r>
            <a:endParaRPr lang="en-US" altLang="zh-CN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4</a:t>
            </a:r>
            <a:r>
              <a:rPr lang="zh-CN" altLang="en-US" sz="2400" dirty="0"/>
              <a:t>个官方</a:t>
            </a:r>
            <a:r>
              <a:rPr lang="en-US" altLang="zh-CN" sz="2400" dirty="0" err="1"/>
              <a:t>qq</a:t>
            </a:r>
            <a:r>
              <a:rPr lang="zh-CN" altLang="en-US" sz="2400" dirty="0"/>
              <a:t>交流群</a:t>
            </a:r>
            <a:r>
              <a:rPr lang="en-US" altLang="zh-CN" sz="2400" dirty="0"/>
              <a:t>,</a:t>
            </a:r>
            <a:r>
              <a:rPr lang="zh-CN" altLang="en-US" sz="2400" dirty="0"/>
              <a:t>共达近</a:t>
            </a:r>
            <a:r>
              <a:rPr lang="en-US" altLang="zh-CN" sz="2400" dirty="0"/>
              <a:t>8000+</a:t>
            </a:r>
            <a:r>
              <a:rPr lang="zh-CN" altLang="en-US" sz="2400" dirty="0"/>
              <a:t>人）；</a:t>
            </a:r>
            <a:endParaRPr lang="en-US" altLang="zh-CN" sz="24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/>
              <a:t>官方微信群以及</a:t>
            </a:r>
            <a:r>
              <a:rPr lang="en-US" altLang="zh-CN" sz="2400" dirty="0"/>
              <a:t>B</a:t>
            </a:r>
            <a:r>
              <a:rPr lang="zh-CN" altLang="en-US" sz="2400" dirty="0"/>
              <a:t>站（</a:t>
            </a:r>
            <a:r>
              <a:rPr lang="en-US" altLang="zh-CN" sz="2400" dirty="0"/>
              <a:t>bilibili</a:t>
            </a:r>
            <a:r>
              <a:rPr lang="zh-CN" altLang="en-US" sz="2400" dirty="0"/>
              <a:t>）官方在线培训；</a:t>
            </a:r>
            <a:endParaRPr lang="zh-CN" alt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/>
              <a:t>项目咨询指导；</a:t>
            </a:r>
            <a:endParaRPr lang="zh-CN" altLang="en-US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/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sp>
        <p:nvSpPr>
          <p:cNvPr id="16" name="TextBox 76"/>
          <p:cNvSpPr txBox="1"/>
          <p:nvPr/>
        </p:nvSpPr>
        <p:spPr>
          <a:xfrm>
            <a:off x="664786" y="225718"/>
            <a:ext cx="17235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 dirty="0"/>
              <a:t>技术与服务</a:t>
            </a:r>
            <a:endParaRPr lang="zh-CN" altLang="en-US" sz="2400" dirty="0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612655" y="751815"/>
            <a:ext cx="7993063" cy="0"/>
          </a:xfrm>
          <a:prstGeom prst="line">
            <a:avLst/>
          </a:prstGeom>
          <a:ln w="9525" cap="flat" cmpd="sng">
            <a:solidFill>
              <a:srgbClr val="4D4948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20" name="a44360f2-b695-4bc4-a339-bb0bd4c5a16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56385" y="2489225"/>
            <a:ext cx="4338638" cy="3752850"/>
            <a:chOff x="3205163" y="927100"/>
            <a:chExt cx="5784850" cy="5003800"/>
          </a:xfrm>
        </p:grpSpPr>
        <p:sp>
          <p:nvSpPr>
            <p:cNvPr id="21" name="íṥḻîḍe"/>
            <p:cNvSpPr/>
            <p:nvPr/>
          </p:nvSpPr>
          <p:spPr bwMode="auto">
            <a:xfrm>
              <a:off x="7500938" y="2163763"/>
              <a:ext cx="842963" cy="1203325"/>
            </a:xfrm>
            <a:custGeom>
              <a:avLst/>
              <a:gdLst>
                <a:gd name="T0" fmla="*/ 113 w 531"/>
                <a:gd name="T1" fmla="*/ 0 h 758"/>
                <a:gd name="T2" fmla="*/ 0 w 531"/>
                <a:gd name="T3" fmla="*/ 112 h 758"/>
                <a:gd name="T4" fmla="*/ 0 w 531"/>
                <a:gd name="T5" fmla="*/ 758 h 758"/>
                <a:gd name="T6" fmla="*/ 531 w 531"/>
                <a:gd name="T7" fmla="*/ 758 h 758"/>
                <a:gd name="T8" fmla="*/ 531 w 531"/>
                <a:gd name="T9" fmla="*/ 0 h 758"/>
                <a:gd name="T10" fmla="*/ 113 w 531"/>
                <a:gd name="T11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" h="758">
                  <a:moveTo>
                    <a:pt x="113" y="0"/>
                  </a:moveTo>
                  <a:lnTo>
                    <a:pt x="0" y="112"/>
                  </a:lnTo>
                  <a:lnTo>
                    <a:pt x="0" y="758"/>
                  </a:lnTo>
                  <a:lnTo>
                    <a:pt x="531" y="758"/>
                  </a:lnTo>
                  <a:lnTo>
                    <a:pt x="531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iṧļîde"/>
            <p:cNvSpPr/>
            <p:nvPr/>
          </p:nvSpPr>
          <p:spPr bwMode="auto">
            <a:xfrm>
              <a:off x="7500938" y="2163763"/>
              <a:ext cx="179388" cy="177800"/>
            </a:xfrm>
            <a:custGeom>
              <a:avLst/>
              <a:gdLst>
                <a:gd name="T0" fmla="*/ 0 w 113"/>
                <a:gd name="T1" fmla="*/ 112 h 112"/>
                <a:gd name="T2" fmla="*/ 113 w 113"/>
                <a:gd name="T3" fmla="*/ 112 h 112"/>
                <a:gd name="T4" fmla="*/ 113 w 113"/>
                <a:gd name="T5" fmla="*/ 0 h 112"/>
                <a:gd name="T6" fmla="*/ 0 w 113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12">
                  <a:moveTo>
                    <a:pt x="0" y="112"/>
                  </a:moveTo>
                  <a:lnTo>
                    <a:pt x="113" y="112"/>
                  </a:lnTo>
                  <a:lnTo>
                    <a:pt x="113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îš1îḓé"/>
            <p:cNvSpPr/>
            <p:nvPr/>
          </p:nvSpPr>
          <p:spPr bwMode="auto">
            <a:xfrm>
              <a:off x="7623176" y="2654300"/>
              <a:ext cx="601663" cy="42863"/>
            </a:xfrm>
            <a:prstGeom prst="rect">
              <a:avLst/>
            </a:pr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ïśḷídé"/>
            <p:cNvSpPr/>
            <p:nvPr/>
          </p:nvSpPr>
          <p:spPr bwMode="auto">
            <a:xfrm>
              <a:off x="8089901" y="2427288"/>
              <a:ext cx="134938" cy="42863"/>
            </a:xfrm>
            <a:prstGeom prst="rect">
              <a:avLst/>
            </a:prstGeom>
            <a:solidFill>
              <a:srgbClr val="B0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iṩ1ïḓè"/>
            <p:cNvSpPr/>
            <p:nvPr/>
          </p:nvSpPr>
          <p:spPr bwMode="auto">
            <a:xfrm>
              <a:off x="7623176" y="2733675"/>
              <a:ext cx="601663" cy="42863"/>
            </a:xfrm>
            <a:prstGeom prst="rect">
              <a:avLst/>
            </a:pr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ïš1idé"/>
            <p:cNvSpPr/>
            <p:nvPr/>
          </p:nvSpPr>
          <p:spPr bwMode="auto">
            <a:xfrm>
              <a:off x="7623176" y="2816225"/>
              <a:ext cx="601663" cy="42863"/>
            </a:xfrm>
            <a:prstGeom prst="rect">
              <a:avLst/>
            </a:pr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iŝľîḋé"/>
            <p:cNvSpPr/>
            <p:nvPr/>
          </p:nvSpPr>
          <p:spPr bwMode="auto">
            <a:xfrm>
              <a:off x="7623176" y="2898775"/>
              <a:ext cx="601663" cy="42863"/>
            </a:xfrm>
            <a:custGeom>
              <a:avLst/>
              <a:gdLst>
                <a:gd name="T0" fmla="*/ 379 w 379"/>
                <a:gd name="T1" fmla="*/ 27 h 27"/>
                <a:gd name="T2" fmla="*/ 0 w 379"/>
                <a:gd name="T3" fmla="*/ 25 h 27"/>
                <a:gd name="T4" fmla="*/ 0 w 379"/>
                <a:gd name="T5" fmla="*/ 0 h 27"/>
                <a:gd name="T6" fmla="*/ 379 w 379"/>
                <a:gd name="T7" fmla="*/ 0 h 27"/>
                <a:gd name="T8" fmla="*/ 379 w 379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27">
                  <a:moveTo>
                    <a:pt x="379" y="27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379" y="0"/>
                  </a:lnTo>
                  <a:lnTo>
                    <a:pt x="379" y="27"/>
                  </a:lnTo>
                  <a:close/>
                </a:path>
              </a:pathLst>
            </a:cu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îś1iḑè"/>
            <p:cNvSpPr/>
            <p:nvPr/>
          </p:nvSpPr>
          <p:spPr bwMode="auto">
            <a:xfrm>
              <a:off x="7620001" y="2978150"/>
              <a:ext cx="604838" cy="41275"/>
            </a:xfrm>
            <a:prstGeom prst="rect">
              <a:avLst/>
            </a:pr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ïṣḷîďê"/>
            <p:cNvSpPr/>
            <p:nvPr/>
          </p:nvSpPr>
          <p:spPr bwMode="auto">
            <a:xfrm>
              <a:off x="7620001" y="3059113"/>
              <a:ext cx="604838" cy="42863"/>
            </a:xfrm>
            <a:prstGeom prst="rect">
              <a:avLst/>
            </a:pr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íšľíḍê"/>
            <p:cNvSpPr/>
            <p:nvPr/>
          </p:nvSpPr>
          <p:spPr bwMode="auto">
            <a:xfrm>
              <a:off x="7620001" y="3138488"/>
              <a:ext cx="182563" cy="42863"/>
            </a:xfrm>
            <a:prstGeom prst="rect">
              <a:avLst/>
            </a:pr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iṡḻiďe"/>
            <p:cNvSpPr/>
            <p:nvPr/>
          </p:nvSpPr>
          <p:spPr bwMode="auto">
            <a:xfrm>
              <a:off x="7620001" y="3221038"/>
              <a:ext cx="182563" cy="42863"/>
            </a:xfrm>
            <a:prstGeom prst="rect">
              <a:avLst/>
            </a:pr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iṡḷîḑe"/>
            <p:cNvSpPr/>
            <p:nvPr/>
          </p:nvSpPr>
          <p:spPr bwMode="auto">
            <a:xfrm>
              <a:off x="8032751" y="2265363"/>
              <a:ext cx="192088" cy="122238"/>
            </a:xfrm>
            <a:prstGeom prst="rect">
              <a:avLst/>
            </a:prstGeom>
            <a:solidFill>
              <a:srgbClr val="B0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íśḻiḑê"/>
            <p:cNvSpPr/>
            <p:nvPr/>
          </p:nvSpPr>
          <p:spPr bwMode="auto">
            <a:xfrm>
              <a:off x="6753226" y="3327400"/>
              <a:ext cx="1374775" cy="1455738"/>
            </a:xfrm>
            <a:custGeom>
              <a:avLst/>
              <a:gdLst>
                <a:gd name="T0" fmla="*/ 0 w 417"/>
                <a:gd name="T1" fmla="*/ 323 h 442"/>
                <a:gd name="T2" fmla="*/ 355 w 417"/>
                <a:gd name="T3" fmla="*/ 0 h 442"/>
                <a:gd name="T4" fmla="*/ 417 w 417"/>
                <a:gd name="T5" fmla="*/ 0 h 442"/>
                <a:gd name="T6" fmla="*/ 26 w 417"/>
                <a:gd name="T7" fmla="*/ 400 h 442"/>
                <a:gd name="T8" fmla="*/ 0 w 417"/>
                <a:gd name="T9" fmla="*/ 32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442">
                  <a:moveTo>
                    <a:pt x="0" y="323"/>
                  </a:moveTo>
                  <a:cubicBezTo>
                    <a:pt x="0" y="323"/>
                    <a:pt x="290" y="337"/>
                    <a:pt x="355" y="0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17" y="0"/>
                    <a:pt x="405" y="442"/>
                    <a:pt x="26" y="400"/>
                  </a:cubicBezTo>
                  <a:lnTo>
                    <a:pt x="0" y="323"/>
                  </a:lnTo>
                  <a:close/>
                </a:path>
              </a:pathLst>
            </a:custGeom>
            <a:gradFill>
              <a:gsLst>
                <a:gs pos="0">
                  <a:srgbClr val="E48785"/>
                </a:gs>
                <a:gs pos="100000">
                  <a:srgbClr val="B16668"/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îşḷîde"/>
            <p:cNvSpPr/>
            <p:nvPr/>
          </p:nvSpPr>
          <p:spPr bwMode="auto">
            <a:xfrm>
              <a:off x="7924801" y="3233738"/>
              <a:ext cx="203200" cy="93663"/>
            </a:xfrm>
            <a:custGeom>
              <a:avLst/>
              <a:gdLst>
                <a:gd name="T0" fmla="*/ 0 w 128"/>
                <a:gd name="T1" fmla="*/ 59 h 59"/>
                <a:gd name="T2" fmla="*/ 6 w 128"/>
                <a:gd name="T3" fmla="*/ 0 h 59"/>
                <a:gd name="T4" fmla="*/ 128 w 128"/>
                <a:gd name="T5" fmla="*/ 0 h 59"/>
                <a:gd name="T6" fmla="*/ 128 w 128"/>
                <a:gd name="T7" fmla="*/ 59 h 59"/>
                <a:gd name="T8" fmla="*/ 0 w 128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59">
                  <a:moveTo>
                    <a:pt x="0" y="59"/>
                  </a:moveTo>
                  <a:lnTo>
                    <a:pt x="6" y="0"/>
                  </a:lnTo>
                  <a:lnTo>
                    <a:pt x="128" y="0"/>
                  </a:lnTo>
                  <a:lnTo>
                    <a:pt x="128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C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îśḻiḓe"/>
            <p:cNvSpPr/>
            <p:nvPr/>
          </p:nvSpPr>
          <p:spPr bwMode="auto">
            <a:xfrm>
              <a:off x="7851776" y="2844800"/>
              <a:ext cx="284163" cy="388938"/>
            </a:xfrm>
            <a:custGeom>
              <a:avLst/>
              <a:gdLst>
                <a:gd name="T0" fmla="*/ 25 w 86"/>
                <a:gd name="T1" fmla="*/ 118 h 118"/>
                <a:gd name="T2" fmla="*/ 25 w 86"/>
                <a:gd name="T3" fmla="*/ 66 h 118"/>
                <a:gd name="T4" fmla="*/ 32 w 86"/>
                <a:gd name="T5" fmla="*/ 1 h 118"/>
                <a:gd name="T6" fmla="*/ 41 w 86"/>
                <a:gd name="T7" fmla="*/ 55 h 118"/>
                <a:gd name="T8" fmla="*/ 52 w 86"/>
                <a:gd name="T9" fmla="*/ 49 h 118"/>
                <a:gd name="T10" fmla="*/ 59 w 86"/>
                <a:gd name="T11" fmla="*/ 63 h 118"/>
                <a:gd name="T12" fmla="*/ 73 w 86"/>
                <a:gd name="T13" fmla="*/ 68 h 118"/>
                <a:gd name="T14" fmla="*/ 84 w 86"/>
                <a:gd name="T15" fmla="*/ 118 h 118"/>
                <a:gd name="T16" fmla="*/ 25 w 86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18">
                  <a:moveTo>
                    <a:pt x="25" y="118"/>
                  </a:moveTo>
                  <a:cubicBezTo>
                    <a:pt x="25" y="118"/>
                    <a:pt x="0" y="80"/>
                    <a:pt x="25" y="66"/>
                  </a:cubicBezTo>
                  <a:cubicBezTo>
                    <a:pt x="25" y="66"/>
                    <a:pt x="24" y="0"/>
                    <a:pt x="32" y="1"/>
                  </a:cubicBezTo>
                  <a:cubicBezTo>
                    <a:pt x="40" y="2"/>
                    <a:pt x="41" y="55"/>
                    <a:pt x="41" y="55"/>
                  </a:cubicBezTo>
                  <a:cubicBezTo>
                    <a:pt x="41" y="55"/>
                    <a:pt x="42" y="49"/>
                    <a:pt x="52" y="49"/>
                  </a:cubicBezTo>
                  <a:cubicBezTo>
                    <a:pt x="55" y="49"/>
                    <a:pt x="59" y="63"/>
                    <a:pt x="59" y="63"/>
                  </a:cubicBezTo>
                  <a:cubicBezTo>
                    <a:pt x="59" y="63"/>
                    <a:pt x="68" y="54"/>
                    <a:pt x="73" y="68"/>
                  </a:cubicBezTo>
                  <a:cubicBezTo>
                    <a:pt x="73" y="68"/>
                    <a:pt x="86" y="69"/>
                    <a:pt x="84" y="118"/>
                  </a:cubicBezTo>
                  <a:lnTo>
                    <a:pt x="25" y="118"/>
                  </a:ln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išlíḑê"/>
            <p:cNvSpPr/>
            <p:nvPr/>
          </p:nvSpPr>
          <p:spPr bwMode="auto">
            <a:xfrm>
              <a:off x="3205163" y="4849813"/>
              <a:ext cx="676275" cy="576263"/>
            </a:xfrm>
            <a:custGeom>
              <a:avLst/>
              <a:gdLst>
                <a:gd name="T0" fmla="*/ 426 w 426"/>
                <a:gd name="T1" fmla="*/ 235 h 363"/>
                <a:gd name="T2" fmla="*/ 91 w 426"/>
                <a:gd name="T3" fmla="*/ 363 h 363"/>
                <a:gd name="T4" fmla="*/ 0 w 426"/>
                <a:gd name="T5" fmla="*/ 129 h 363"/>
                <a:gd name="T6" fmla="*/ 335 w 426"/>
                <a:gd name="T7" fmla="*/ 0 h 363"/>
                <a:gd name="T8" fmla="*/ 426 w 426"/>
                <a:gd name="T9" fmla="*/ 2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363">
                  <a:moveTo>
                    <a:pt x="426" y="235"/>
                  </a:moveTo>
                  <a:lnTo>
                    <a:pt x="91" y="363"/>
                  </a:lnTo>
                  <a:lnTo>
                    <a:pt x="0" y="129"/>
                  </a:lnTo>
                  <a:lnTo>
                    <a:pt x="335" y="0"/>
                  </a:lnTo>
                  <a:lnTo>
                    <a:pt x="426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îṣlïdè"/>
            <p:cNvSpPr/>
            <p:nvPr/>
          </p:nvSpPr>
          <p:spPr bwMode="auto">
            <a:xfrm>
              <a:off x="3343276" y="5119688"/>
              <a:ext cx="112713" cy="309563"/>
            </a:xfrm>
            <a:custGeom>
              <a:avLst/>
              <a:gdLst>
                <a:gd name="T0" fmla="*/ 9 w 71"/>
                <a:gd name="T1" fmla="*/ 195 h 195"/>
                <a:gd name="T2" fmla="*/ 71 w 71"/>
                <a:gd name="T3" fmla="*/ 2 h 195"/>
                <a:gd name="T4" fmla="*/ 65 w 71"/>
                <a:gd name="T5" fmla="*/ 0 h 195"/>
                <a:gd name="T6" fmla="*/ 0 w 71"/>
                <a:gd name="T7" fmla="*/ 193 h 195"/>
                <a:gd name="T8" fmla="*/ 9 w 71"/>
                <a:gd name="T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95">
                  <a:moveTo>
                    <a:pt x="9" y="195"/>
                  </a:moveTo>
                  <a:lnTo>
                    <a:pt x="71" y="2"/>
                  </a:lnTo>
                  <a:lnTo>
                    <a:pt x="65" y="0"/>
                  </a:lnTo>
                  <a:lnTo>
                    <a:pt x="0" y="193"/>
                  </a:lnTo>
                  <a:lnTo>
                    <a:pt x="9" y="195"/>
                  </a:lnTo>
                  <a:close/>
                </a:path>
              </a:pathLst>
            </a:custGeom>
            <a:solidFill>
              <a:srgbClr val="B3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î$1îḋé"/>
            <p:cNvSpPr/>
            <p:nvPr/>
          </p:nvSpPr>
          <p:spPr bwMode="auto">
            <a:xfrm>
              <a:off x="3343276" y="5119688"/>
              <a:ext cx="112713" cy="309563"/>
            </a:xfrm>
            <a:custGeom>
              <a:avLst/>
              <a:gdLst>
                <a:gd name="T0" fmla="*/ 9 w 71"/>
                <a:gd name="T1" fmla="*/ 195 h 195"/>
                <a:gd name="T2" fmla="*/ 71 w 71"/>
                <a:gd name="T3" fmla="*/ 2 h 195"/>
                <a:gd name="T4" fmla="*/ 65 w 71"/>
                <a:gd name="T5" fmla="*/ 0 h 195"/>
                <a:gd name="T6" fmla="*/ 0 w 71"/>
                <a:gd name="T7" fmla="*/ 19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95">
                  <a:moveTo>
                    <a:pt x="9" y="195"/>
                  </a:moveTo>
                  <a:lnTo>
                    <a:pt x="71" y="2"/>
                  </a:lnTo>
                  <a:lnTo>
                    <a:pt x="65" y="0"/>
                  </a:lnTo>
                  <a:lnTo>
                    <a:pt x="0" y="1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ï$lîḓè"/>
            <p:cNvSpPr/>
            <p:nvPr/>
          </p:nvSpPr>
          <p:spPr bwMode="auto">
            <a:xfrm>
              <a:off x="3205163" y="4849813"/>
              <a:ext cx="531813" cy="325438"/>
            </a:xfrm>
            <a:custGeom>
              <a:avLst/>
              <a:gdLst>
                <a:gd name="T0" fmla="*/ 222 w 335"/>
                <a:gd name="T1" fmla="*/ 205 h 205"/>
                <a:gd name="T2" fmla="*/ 0 w 335"/>
                <a:gd name="T3" fmla="*/ 129 h 205"/>
                <a:gd name="T4" fmla="*/ 335 w 335"/>
                <a:gd name="T5" fmla="*/ 0 h 205"/>
                <a:gd name="T6" fmla="*/ 222 w 335"/>
                <a:gd name="T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205">
                  <a:moveTo>
                    <a:pt x="222" y="205"/>
                  </a:moveTo>
                  <a:lnTo>
                    <a:pt x="0" y="129"/>
                  </a:lnTo>
                  <a:lnTo>
                    <a:pt x="335" y="0"/>
                  </a:lnTo>
                  <a:lnTo>
                    <a:pt x="222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iṡľïḑé"/>
            <p:cNvSpPr/>
            <p:nvPr/>
          </p:nvSpPr>
          <p:spPr bwMode="auto">
            <a:xfrm>
              <a:off x="3205163" y="4846638"/>
              <a:ext cx="538163" cy="339725"/>
            </a:xfrm>
            <a:custGeom>
              <a:avLst/>
              <a:gdLst>
                <a:gd name="T0" fmla="*/ 330 w 339"/>
                <a:gd name="T1" fmla="*/ 0 h 214"/>
                <a:gd name="T2" fmla="*/ 220 w 339"/>
                <a:gd name="T3" fmla="*/ 203 h 214"/>
                <a:gd name="T4" fmla="*/ 2 w 339"/>
                <a:gd name="T5" fmla="*/ 126 h 214"/>
                <a:gd name="T6" fmla="*/ 0 w 339"/>
                <a:gd name="T7" fmla="*/ 135 h 214"/>
                <a:gd name="T8" fmla="*/ 224 w 339"/>
                <a:gd name="T9" fmla="*/ 214 h 214"/>
                <a:gd name="T10" fmla="*/ 339 w 339"/>
                <a:gd name="T11" fmla="*/ 4 h 214"/>
                <a:gd name="T12" fmla="*/ 330 w 339"/>
                <a:gd name="T13" fmla="*/ 0 h 214"/>
                <a:gd name="T14" fmla="*/ 330 w 339"/>
                <a:gd name="T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9" h="214">
                  <a:moveTo>
                    <a:pt x="330" y="0"/>
                  </a:moveTo>
                  <a:lnTo>
                    <a:pt x="220" y="203"/>
                  </a:lnTo>
                  <a:lnTo>
                    <a:pt x="2" y="126"/>
                  </a:lnTo>
                  <a:lnTo>
                    <a:pt x="0" y="135"/>
                  </a:lnTo>
                  <a:lnTo>
                    <a:pt x="224" y="214"/>
                  </a:lnTo>
                  <a:lnTo>
                    <a:pt x="339" y="4"/>
                  </a:lnTo>
                  <a:lnTo>
                    <a:pt x="330" y="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B3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išļîḍé"/>
            <p:cNvSpPr/>
            <p:nvPr/>
          </p:nvSpPr>
          <p:spPr bwMode="auto">
            <a:xfrm>
              <a:off x="3603626" y="5076825"/>
              <a:ext cx="280988" cy="152400"/>
            </a:xfrm>
            <a:custGeom>
              <a:avLst/>
              <a:gdLst>
                <a:gd name="T0" fmla="*/ 0 w 177"/>
                <a:gd name="T1" fmla="*/ 8 h 96"/>
                <a:gd name="T2" fmla="*/ 173 w 177"/>
                <a:gd name="T3" fmla="*/ 96 h 96"/>
                <a:gd name="T4" fmla="*/ 177 w 177"/>
                <a:gd name="T5" fmla="*/ 87 h 96"/>
                <a:gd name="T6" fmla="*/ 5 w 177"/>
                <a:gd name="T7" fmla="*/ 0 h 96"/>
                <a:gd name="T8" fmla="*/ 0 w 177"/>
                <a:gd name="T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96">
                  <a:moveTo>
                    <a:pt x="0" y="8"/>
                  </a:moveTo>
                  <a:lnTo>
                    <a:pt x="173" y="96"/>
                  </a:lnTo>
                  <a:lnTo>
                    <a:pt x="177" y="87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3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ïšḷiḍe"/>
            <p:cNvSpPr/>
            <p:nvPr/>
          </p:nvSpPr>
          <p:spPr bwMode="auto">
            <a:xfrm>
              <a:off x="3603626" y="5076825"/>
              <a:ext cx="280988" cy="152400"/>
            </a:xfrm>
            <a:custGeom>
              <a:avLst/>
              <a:gdLst>
                <a:gd name="T0" fmla="*/ 0 w 177"/>
                <a:gd name="T1" fmla="*/ 8 h 96"/>
                <a:gd name="T2" fmla="*/ 173 w 177"/>
                <a:gd name="T3" fmla="*/ 96 h 96"/>
                <a:gd name="T4" fmla="*/ 177 w 177"/>
                <a:gd name="T5" fmla="*/ 87 h 96"/>
                <a:gd name="T6" fmla="*/ 5 w 177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96">
                  <a:moveTo>
                    <a:pt x="0" y="8"/>
                  </a:moveTo>
                  <a:lnTo>
                    <a:pt x="173" y="96"/>
                  </a:lnTo>
                  <a:lnTo>
                    <a:pt x="177" y="8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íṣḷîďê"/>
            <p:cNvSpPr/>
            <p:nvPr/>
          </p:nvSpPr>
          <p:spPr bwMode="auto">
            <a:xfrm>
              <a:off x="3937001" y="4421188"/>
              <a:ext cx="1709738" cy="830263"/>
            </a:xfrm>
            <a:custGeom>
              <a:avLst/>
              <a:gdLst>
                <a:gd name="T0" fmla="*/ 487 w 518"/>
                <a:gd name="T1" fmla="*/ 0 h 252"/>
                <a:gd name="T2" fmla="*/ 196 w 518"/>
                <a:gd name="T3" fmla="*/ 130 h 252"/>
                <a:gd name="T4" fmla="*/ 12 w 518"/>
                <a:gd name="T5" fmla="*/ 130 h 252"/>
                <a:gd name="T6" fmla="*/ 0 w 518"/>
                <a:gd name="T7" fmla="*/ 207 h 252"/>
                <a:gd name="T8" fmla="*/ 518 w 518"/>
                <a:gd name="T9" fmla="*/ 104 h 252"/>
                <a:gd name="T10" fmla="*/ 487 w 518"/>
                <a:gd name="T1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52">
                  <a:moveTo>
                    <a:pt x="487" y="0"/>
                  </a:moveTo>
                  <a:cubicBezTo>
                    <a:pt x="487" y="0"/>
                    <a:pt x="268" y="114"/>
                    <a:pt x="196" y="130"/>
                  </a:cubicBezTo>
                  <a:cubicBezTo>
                    <a:pt x="124" y="145"/>
                    <a:pt x="12" y="130"/>
                    <a:pt x="12" y="13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07"/>
                    <a:pt x="310" y="252"/>
                    <a:pt x="518" y="104"/>
                  </a:cubicBezTo>
                  <a:lnTo>
                    <a:pt x="487" y="0"/>
                  </a:lnTo>
                  <a:close/>
                </a:path>
              </a:pathLst>
            </a:custGeom>
            <a:gradFill>
              <a:gsLst>
                <a:gs pos="0">
                  <a:srgbClr val="E48785"/>
                </a:gs>
                <a:gs pos="100000">
                  <a:srgbClr val="AD6366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iṧ1íḋé"/>
            <p:cNvSpPr/>
            <p:nvPr/>
          </p:nvSpPr>
          <p:spPr bwMode="auto">
            <a:xfrm>
              <a:off x="3937001" y="4849813"/>
              <a:ext cx="149225" cy="266700"/>
            </a:xfrm>
            <a:custGeom>
              <a:avLst/>
              <a:gdLst>
                <a:gd name="T0" fmla="*/ 0 w 94"/>
                <a:gd name="T1" fmla="*/ 160 h 168"/>
                <a:gd name="T2" fmla="*/ 25 w 94"/>
                <a:gd name="T3" fmla="*/ 0 h 168"/>
                <a:gd name="T4" fmla="*/ 94 w 94"/>
                <a:gd name="T5" fmla="*/ 6 h 168"/>
                <a:gd name="T6" fmla="*/ 75 w 94"/>
                <a:gd name="T7" fmla="*/ 168 h 168"/>
                <a:gd name="T8" fmla="*/ 0 w 94"/>
                <a:gd name="T9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68">
                  <a:moveTo>
                    <a:pt x="0" y="160"/>
                  </a:moveTo>
                  <a:lnTo>
                    <a:pt x="25" y="0"/>
                  </a:lnTo>
                  <a:lnTo>
                    <a:pt x="94" y="6"/>
                  </a:lnTo>
                  <a:lnTo>
                    <a:pt x="75" y="16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BC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ïṩ1ïḋe"/>
            <p:cNvSpPr/>
            <p:nvPr/>
          </p:nvSpPr>
          <p:spPr bwMode="auto">
            <a:xfrm>
              <a:off x="3429001" y="4730750"/>
              <a:ext cx="547688" cy="465138"/>
            </a:xfrm>
            <a:custGeom>
              <a:avLst/>
              <a:gdLst>
                <a:gd name="T0" fmla="*/ 166 w 166"/>
                <a:gd name="T1" fmla="*/ 36 h 141"/>
                <a:gd name="T2" fmla="*/ 61 w 166"/>
                <a:gd name="T3" fmla="*/ 13 h 141"/>
                <a:gd name="T4" fmla="*/ 0 w 166"/>
                <a:gd name="T5" fmla="*/ 36 h 141"/>
                <a:gd name="T6" fmla="*/ 56 w 166"/>
                <a:gd name="T7" fmla="*/ 51 h 141"/>
                <a:gd name="T8" fmla="*/ 90 w 166"/>
                <a:gd name="T9" fmla="*/ 36 h 141"/>
                <a:gd name="T10" fmla="*/ 99 w 166"/>
                <a:gd name="T11" fmla="*/ 86 h 141"/>
                <a:gd name="T12" fmla="*/ 72 w 166"/>
                <a:gd name="T13" fmla="*/ 141 h 141"/>
                <a:gd name="T14" fmla="*/ 154 w 166"/>
                <a:gd name="T15" fmla="*/ 113 h 141"/>
                <a:gd name="T16" fmla="*/ 166 w 166"/>
                <a:gd name="T17" fmla="*/ 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41">
                  <a:moveTo>
                    <a:pt x="166" y="36"/>
                  </a:moveTo>
                  <a:cubicBezTo>
                    <a:pt x="166" y="36"/>
                    <a:pt x="132" y="0"/>
                    <a:pt x="61" y="1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21" y="64"/>
                    <a:pt x="56" y="5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132" y="61"/>
                    <a:pt x="99" y="86"/>
                  </a:cubicBezTo>
                  <a:cubicBezTo>
                    <a:pt x="67" y="111"/>
                    <a:pt x="67" y="127"/>
                    <a:pt x="72" y="141"/>
                  </a:cubicBezTo>
                  <a:cubicBezTo>
                    <a:pt x="72" y="141"/>
                    <a:pt x="106" y="117"/>
                    <a:pt x="154" y="113"/>
                  </a:cubicBezTo>
                  <a:lnTo>
                    <a:pt x="166" y="36"/>
                  </a:ln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íšḻîḓe"/>
            <p:cNvSpPr/>
            <p:nvPr/>
          </p:nvSpPr>
          <p:spPr bwMode="auto">
            <a:xfrm>
              <a:off x="6692901" y="4421188"/>
              <a:ext cx="1709738" cy="830263"/>
            </a:xfrm>
            <a:custGeom>
              <a:avLst/>
              <a:gdLst>
                <a:gd name="T0" fmla="*/ 30 w 518"/>
                <a:gd name="T1" fmla="*/ 0 h 252"/>
                <a:gd name="T2" fmla="*/ 321 w 518"/>
                <a:gd name="T3" fmla="*/ 130 h 252"/>
                <a:gd name="T4" fmla="*/ 505 w 518"/>
                <a:gd name="T5" fmla="*/ 130 h 252"/>
                <a:gd name="T6" fmla="*/ 518 w 518"/>
                <a:gd name="T7" fmla="*/ 207 h 252"/>
                <a:gd name="T8" fmla="*/ 0 w 518"/>
                <a:gd name="T9" fmla="*/ 104 h 252"/>
                <a:gd name="T10" fmla="*/ 30 w 518"/>
                <a:gd name="T1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52">
                  <a:moveTo>
                    <a:pt x="30" y="0"/>
                  </a:moveTo>
                  <a:cubicBezTo>
                    <a:pt x="30" y="0"/>
                    <a:pt x="249" y="114"/>
                    <a:pt x="321" y="130"/>
                  </a:cubicBezTo>
                  <a:cubicBezTo>
                    <a:pt x="393" y="145"/>
                    <a:pt x="505" y="130"/>
                    <a:pt x="505" y="130"/>
                  </a:cubicBezTo>
                  <a:cubicBezTo>
                    <a:pt x="518" y="207"/>
                    <a:pt x="518" y="207"/>
                    <a:pt x="518" y="207"/>
                  </a:cubicBezTo>
                  <a:cubicBezTo>
                    <a:pt x="518" y="207"/>
                    <a:pt x="208" y="252"/>
                    <a:pt x="0" y="104"/>
                  </a:cubicBezTo>
                  <a:lnTo>
                    <a:pt x="30" y="0"/>
                  </a:lnTo>
                  <a:close/>
                </a:path>
              </a:pathLst>
            </a:custGeom>
            <a:gradFill>
              <a:gsLst>
                <a:gs pos="0">
                  <a:srgbClr val="E48785"/>
                </a:gs>
                <a:gs pos="100000">
                  <a:srgbClr val="BF6F70"/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îsḷíďè"/>
            <p:cNvSpPr/>
            <p:nvPr/>
          </p:nvSpPr>
          <p:spPr bwMode="auto">
            <a:xfrm>
              <a:off x="8253413" y="4849813"/>
              <a:ext cx="149225" cy="266700"/>
            </a:xfrm>
            <a:custGeom>
              <a:avLst/>
              <a:gdLst>
                <a:gd name="T0" fmla="*/ 94 w 94"/>
                <a:gd name="T1" fmla="*/ 160 h 168"/>
                <a:gd name="T2" fmla="*/ 67 w 94"/>
                <a:gd name="T3" fmla="*/ 0 h 168"/>
                <a:gd name="T4" fmla="*/ 0 w 94"/>
                <a:gd name="T5" fmla="*/ 6 h 168"/>
                <a:gd name="T6" fmla="*/ 17 w 94"/>
                <a:gd name="T7" fmla="*/ 168 h 168"/>
                <a:gd name="T8" fmla="*/ 94 w 94"/>
                <a:gd name="T9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68">
                  <a:moveTo>
                    <a:pt x="94" y="160"/>
                  </a:moveTo>
                  <a:lnTo>
                    <a:pt x="67" y="0"/>
                  </a:lnTo>
                  <a:lnTo>
                    <a:pt x="0" y="6"/>
                  </a:lnTo>
                  <a:lnTo>
                    <a:pt x="17" y="168"/>
                  </a:lnTo>
                  <a:lnTo>
                    <a:pt x="94" y="160"/>
                  </a:lnTo>
                  <a:close/>
                </a:path>
              </a:pathLst>
            </a:custGeom>
            <a:solidFill>
              <a:srgbClr val="BC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ïṧḻiḋe"/>
            <p:cNvSpPr/>
            <p:nvPr/>
          </p:nvSpPr>
          <p:spPr bwMode="auto">
            <a:xfrm>
              <a:off x="8359776" y="4826000"/>
              <a:ext cx="339725" cy="277813"/>
            </a:xfrm>
            <a:custGeom>
              <a:avLst/>
              <a:gdLst>
                <a:gd name="T0" fmla="*/ 27 w 214"/>
                <a:gd name="T1" fmla="*/ 175 h 175"/>
                <a:gd name="T2" fmla="*/ 214 w 214"/>
                <a:gd name="T3" fmla="*/ 152 h 175"/>
                <a:gd name="T4" fmla="*/ 193 w 214"/>
                <a:gd name="T5" fmla="*/ 0 h 175"/>
                <a:gd name="T6" fmla="*/ 0 w 214"/>
                <a:gd name="T7" fmla="*/ 15 h 175"/>
                <a:gd name="T8" fmla="*/ 27 w 214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75">
                  <a:moveTo>
                    <a:pt x="27" y="175"/>
                  </a:moveTo>
                  <a:lnTo>
                    <a:pt x="214" y="152"/>
                  </a:lnTo>
                  <a:lnTo>
                    <a:pt x="193" y="0"/>
                  </a:lnTo>
                  <a:lnTo>
                    <a:pt x="0" y="15"/>
                  </a:lnTo>
                  <a:lnTo>
                    <a:pt x="27" y="175"/>
                  </a:lnTo>
                  <a:close/>
                </a:path>
              </a:pathLst>
            </a:custGeom>
            <a:solidFill>
              <a:srgbClr val="F5A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îṣľîḓê"/>
            <p:cNvSpPr/>
            <p:nvPr/>
          </p:nvSpPr>
          <p:spPr bwMode="auto">
            <a:xfrm>
              <a:off x="8412163" y="4378325"/>
              <a:ext cx="577850" cy="827088"/>
            </a:xfrm>
            <a:custGeom>
              <a:avLst/>
              <a:gdLst>
                <a:gd name="T0" fmla="*/ 174 w 175"/>
                <a:gd name="T1" fmla="*/ 218 h 251"/>
                <a:gd name="T2" fmla="*/ 166 w 175"/>
                <a:gd name="T3" fmla="*/ 229 h 251"/>
                <a:gd name="T4" fmla="*/ 49 w 175"/>
                <a:gd name="T5" fmla="*/ 250 h 251"/>
                <a:gd name="T6" fmla="*/ 37 w 175"/>
                <a:gd name="T7" fmla="*/ 242 h 251"/>
                <a:gd name="T8" fmla="*/ 1 w 175"/>
                <a:gd name="T9" fmla="*/ 33 h 251"/>
                <a:gd name="T10" fmla="*/ 9 w 175"/>
                <a:gd name="T11" fmla="*/ 22 h 251"/>
                <a:gd name="T12" fmla="*/ 126 w 175"/>
                <a:gd name="T13" fmla="*/ 1 h 251"/>
                <a:gd name="T14" fmla="*/ 138 w 175"/>
                <a:gd name="T15" fmla="*/ 9 h 251"/>
                <a:gd name="T16" fmla="*/ 174 w 175"/>
                <a:gd name="T17" fmla="*/ 21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51">
                  <a:moveTo>
                    <a:pt x="174" y="218"/>
                  </a:moveTo>
                  <a:cubicBezTo>
                    <a:pt x="175" y="223"/>
                    <a:pt x="171" y="228"/>
                    <a:pt x="166" y="229"/>
                  </a:cubicBezTo>
                  <a:cubicBezTo>
                    <a:pt x="49" y="250"/>
                    <a:pt x="49" y="250"/>
                    <a:pt x="49" y="250"/>
                  </a:cubicBezTo>
                  <a:cubicBezTo>
                    <a:pt x="43" y="251"/>
                    <a:pt x="38" y="247"/>
                    <a:pt x="37" y="242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28"/>
                    <a:pt x="4" y="23"/>
                    <a:pt x="9" y="2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32" y="0"/>
                    <a:pt x="137" y="4"/>
                    <a:pt x="138" y="9"/>
                  </a:cubicBezTo>
                  <a:lnTo>
                    <a:pt x="174" y="218"/>
                  </a:lnTo>
                  <a:close/>
                </a:path>
              </a:pathLst>
            </a:custGeom>
            <a:solidFill>
              <a:srgbClr val="3B4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îšḷïḑe"/>
            <p:cNvSpPr/>
            <p:nvPr/>
          </p:nvSpPr>
          <p:spPr bwMode="auto">
            <a:xfrm>
              <a:off x="8442326" y="4405313"/>
              <a:ext cx="504825" cy="684213"/>
            </a:xfrm>
            <a:custGeom>
              <a:avLst/>
              <a:gdLst>
                <a:gd name="T0" fmla="*/ 318 w 318"/>
                <a:gd name="T1" fmla="*/ 388 h 431"/>
                <a:gd name="T2" fmla="*/ 66 w 318"/>
                <a:gd name="T3" fmla="*/ 431 h 431"/>
                <a:gd name="T4" fmla="*/ 0 w 318"/>
                <a:gd name="T5" fmla="*/ 43 h 431"/>
                <a:gd name="T6" fmla="*/ 249 w 318"/>
                <a:gd name="T7" fmla="*/ 0 h 431"/>
                <a:gd name="T8" fmla="*/ 318 w 318"/>
                <a:gd name="T9" fmla="*/ 38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31">
                  <a:moveTo>
                    <a:pt x="318" y="388"/>
                  </a:moveTo>
                  <a:lnTo>
                    <a:pt x="66" y="431"/>
                  </a:lnTo>
                  <a:lnTo>
                    <a:pt x="0" y="43"/>
                  </a:lnTo>
                  <a:lnTo>
                    <a:pt x="249" y="0"/>
                  </a:lnTo>
                  <a:lnTo>
                    <a:pt x="318" y="388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îşļîḑè"/>
            <p:cNvSpPr/>
            <p:nvPr/>
          </p:nvSpPr>
          <p:spPr bwMode="auto">
            <a:xfrm>
              <a:off x="8720138" y="5073650"/>
              <a:ext cx="71438" cy="73025"/>
            </a:xfrm>
            <a:custGeom>
              <a:avLst/>
              <a:gdLst>
                <a:gd name="T0" fmla="*/ 21 w 22"/>
                <a:gd name="T1" fmla="*/ 9 h 22"/>
                <a:gd name="T2" fmla="*/ 13 w 22"/>
                <a:gd name="T3" fmla="*/ 21 h 22"/>
                <a:gd name="T4" fmla="*/ 1 w 22"/>
                <a:gd name="T5" fmla="*/ 13 h 22"/>
                <a:gd name="T6" fmla="*/ 10 w 22"/>
                <a:gd name="T7" fmla="*/ 1 h 22"/>
                <a:gd name="T8" fmla="*/ 2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1" y="9"/>
                  </a:moveTo>
                  <a:cubicBezTo>
                    <a:pt x="22" y="15"/>
                    <a:pt x="19" y="20"/>
                    <a:pt x="13" y="21"/>
                  </a:cubicBezTo>
                  <a:cubicBezTo>
                    <a:pt x="8" y="22"/>
                    <a:pt x="2" y="18"/>
                    <a:pt x="1" y="13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rgbClr val="1D2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išḻîḓê"/>
            <p:cNvSpPr/>
            <p:nvPr/>
          </p:nvSpPr>
          <p:spPr bwMode="auto">
            <a:xfrm>
              <a:off x="8442326" y="4405313"/>
              <a:ext cx="504825" cy="615950"/>
            </a:xfrm>
            <a:custGeom>
              <a:avLst/>
              <a:gdLst>
                <a:gd name="T0" fmla="*/ 0 w 318"/>
                <a:gd name="T1" fmla="*/ 43 h 388"/>
                <a:gd name="T2" fmla="*/ 318 w 318"/>
                <a:gd name="T3" fmla="*/ 388 h 388"/>
                <a:gd name="T4" fmla="*/ 249 w 318"/>
                <a:gd name="T5" fmla="*/ 0 h 388"/>
                <a:gd name="T6" fmla="*/ 0 w 318"/>
                <a:gd name="T7" fmla="*/ 4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388">
                  <a:moveTo>
                    <a:pt x="0" y="43"/>
                  </a:moveTo>
                  <a:lnTo>
                    <a:pt x="318" y="388"/>
                  </a:lnTo>
                  <a:lnTo>
                    <a:pt x="249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ïṧḻïḍè"/>
            <p:cNvSpPr/>
            <p:nvPr/>
          </p:nvSpPr>
          <p:spPr bwMode="auto">
            <a:xfrm>
              <a:off x="8359776" y="4687888"/>
              <a:ext cx="312738" cy="327025"/>
            </a:xfrm>
            <a:custGeom>
              <a:avLst/>
              <a:gdLst>
                <a:gd name="T0" fmla="*/ 0 w 95"/>
                <a:gd name="T1" fmla="*/ 49 h 99"/>
                <a:gd name="T2" fmla="*/ 53 w 95"/>
                <a:gd name="T3" fmla="*/ 9 h 99"/>
                <a:gd name="T4" fmla="*/ 95 w 95"/>
                <a:gd name="T5" fmla="*/ 35 h 99"/>
                <a:gd name="T6" fmla="*/ 52 w 95"/>
                <a:gd name="T7" fmla="*/ 38 h 99"/>
                <a:gd name="T8" fmla="*/ 8 w 95"/>
                <a:gd name="T9" fmla="*/ 99 h 99"/>
                <a:gd name="T10" fmla="*/ 0 w 95"/>
                <a:gd name="T11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9">
                  <a:moveTo>
                    <a:pt x="0" y="49"/>
                  </a:moveTo>
                  <a:cubicBezTo>
                    <a:pt x="0" y="49"/>
                    <a:pt x="28" y="0"/>
                    <a:pt x="53" y="9"/>
                  </a:cubicBezTo>
                  <a:cubicBezTo>
                    <a:pt x="77" y="18"/>
                    <a:pt x="95" y="35"/>
                    <a:pt x="95" y="35"/>
                  </a:cubicBezTo>
                  <a:cubicBezTo>
                    <a:pt x="95" y="35"/>
                    <a:pt x="79" y="56"/>
                    <a:pt x="52" y="38"/>
                  </a:cubicBezTo>
                  <a:cubicBezTo>
                    <a:pt x="52" y="38"/>
                    <a:pt x="65" y="90"/>
                    <a:pt x="8" y="99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îṧlïdé"/>
            <p:cNvSpPr/>
            <p:nvPr/>
          </p:nvSpPr>
          <p:spPr bwMode="auto">
            <a:xfrm>
              <a:off x="5168901" y="3590925"/>
              <a:ext cx="227013" cy="236538"/>
            </a:xfrm>
            <a:custGeom>
              <a:avLst/>
              <a:gdLst>
                <a:gd name="T0" fmla="*/ 0 w 69"/>
                <a:gd name="T1" fmla="*/ 33 h 72"/>
                <a:gd name="T2" fmla="*/ 41 w 69"/>
                <a:gd name="T3" fmla="*/ 6 h 72"/>
                <a:gd name="T4" fmla="*/ 69 w 69"/>
                <a:gd name="T5" fmla="*/ 38 h 72"/>
                <a:gd name="T6" fmla="*/ 44 w 69"/>
                <a:gd name="T7" fmla="*/ 33 h 72"/>
                <a:gd name="T8" fmla="*/ 15 w 69"/>
                <a:gd name="T9" fmla="*/ 72 h 72"/>
                <a:gd name="T10" fmla="*/ 0 w 69"/>
                <a:gd name="T11" fmla="*/ 3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2">
                  <a:moveTo>
                    <a:pt x="0" y="33"/>
                  </a:moveTo>
                  <a:cubicBezTo>
                    <a:pt x="0" y="33"/>
                    <a:pt x="27" y="0"/>
                    <a:pt x="41" y="6"/>
                  </a:cubicBezTo>
                  <a:cubicBezTo>
                    <a:pt x="55" y="13"/>
                    <a:pt x="69" y="38"/>
                    <a:pt x="69" y="38"/>
                  </a:cubicBezTo>
                  <a:cubicBezTo>
                    <a:pt x="69" y="38"/>
                    <a:pt x="60" y="47"/>
                    <a:pt x="44" y="33"/>
                  </a:cubicBezTo>
                  <a:cubicBezTo>
                    <a:pt x="44" y="33"/>
                    <a:pt x="49" y="59"/>
                    <a:pt x="15" y="72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îšlidê"/>
            <p:cNvSpPr/>
            <p:nvPr/>
          </p:nvSpPr>
          <p:spPr bwMode="auto">
            <a:xfrm>
              <a:off x="4175126" y="3698875"/>
              <a:ext cx="1471613" cy="1111250"/>
            </a:xfrm>
            <a:custGeom>
              <a:avLst/>
              <a:gdLst>
                <a:gd name="T0" fmla="*/ 414 w 446"/>
                <a:gd name="T1" fmla="*/ 219 h 337"/>
                <a:gd name="T2" fmla="*/ 133 w 446"/>
                <a:gd name="T3" fmla="*/ 155 h 337"/>
                <a:gd name="T4" fmla="*/ 324 w 446"/>
                <a:gd name="T5" fmla="*/ 60 h 337"/>
                <a:gd name="T6" fmla="*/ 301 w 446"/>
                <a:gd name="T7" fmla="*/ 0 h 337"/>
                <a:gd name="T8" fmla="*/ 65 w 446"/>
                <a:gd name="T9" fmla="*/ 109 h 337"/>
                <a:gd name="T10" fmla="*/ 446 w 446"/>
                <a:gd name="T11" fmla="*/ 337 h 337"/>
                <a:gd name="T12" fmla="*/ 414 w 446"/>
                <a:gd name="T13" fmla="*/ 21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337">
                  <a:moveTo>
                    <a:pt x="414" y="219"/>
                  </a:moveTo>
                  <a:cubicBezTo>
                    <a:pt x="414" y="219"/>
                    <a:pt x="100" y="171"/>
                    <a:pt x="133" y="155"/>
                  </a:cubicBezTo>
                  <a:cubicBezTo>
                    <a:pt x="226" y="109"/>
                    <a:pt x="324" y="60"/>
                    <a:pt x="324" y="6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130" y="50"/>
                    <a:pt x="65" y="109"/>
                  </a:cubicBezTo>
                  <a:cubicBezTo>
                    <a:pt x="0" y="168"/>
                    <a:pt x="59" y="311"/>
                    <a:pt x="446" y="337"/>
                  </a:cubicBezTo>
                  <a:lnTo>
                    <a:pt x="414" y="219"/>
                  </a:lnTo>
                  <a:close/>
                </a:path>
              </a:pathLst>
            </a:custGeom>
            <a:gradFill>
              <a:gsLst>
                <a:gs pos="0">
                  <a:srgbClr val="E48785"/>
                </a:gs>
                <a:gs pos="100000">
                  <a:srgbClr val="C77475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îṧļïḓê"/>
            <p:cNvSpPr/>
            <p:nvPr/>
          </p:nvSpPr>
          <p:spPr bwMode="auto">
            <a:xfrm>
              <a:off x="5037138" y="3698875"/>
              <a:ext cx="207963" cy="263525"/>
            </a:xfrm>
            <a:custGeom>
              <a:avLst/>
              <a:gdLst>
                <a:gd name="T0" fmla="*/ 83 w 131"/>
                <a:gd name="T1" fmla="*/ 0 h 166"/>
                <a:gd name="T2" fmla="*/ 131 w 131"/>
                <a:gd name="T3" fmla="*/ 125 h 166"/>
                <a:gd name="T4" fmla="*/ 47 w 131"/>
                <a:gd name="T5" fmla="*/ 166 h 166"/>
                <a:gd name="T6" fmla="*/ 0 w 131"/>
                <a:gd name="T7" fmla="*/ 27 h 166"/>
                <a:gd name="T8" fmla="*/ 83 w 131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66">
                  <a:moveTo>
                    <a:pt x="83" y="0"/>
                  </a:moveTo>
                  <a:lnTo>
                    <a:pt x="131" y="125"/>
                  </a:lnTo>
                  <a:lnTo>
                    <a:pt x="47" y="166"/>
                  </a:lnTo>
                  <a:lnTo>
                    <a:pt x="0" y="2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C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îslídè"/>
            <p:cNvSpPr/>
            <p:nvPr/>
          </p:nvSpPr>
          <p:spPr bwMode="auto">
            <a:xfrm>
              <a:off x="5245101" y="3281363"/>
              <a:ext cx="576263" cy="777875"/>
            </a:xfrm>
            <a:custGeom>
              <a:avLst/>
              <a:gdLst>
                <a:gd name="T0" fmla="*/ 110 w 175"/>
                <a:gd name="T1" fmla="*/ 232 h 236"/>
                <a:gd name="T2" fmla="*/ 101 w 175"/>
                <a:gd name="T3" fmla="*/ 228 h 236"/>
                <a:gd name="T4" fmla="*/ 85 w 175"/>
                <a:gd name="T5" fmla="*/ 218 h 236"/>
                <a:gd name="T6" fmla="*/ 75 w 175"/>
                <a:gd name="T7" fmla="*/ 210 h 236"/>
                <a:gd name="T8" fmla="*/ 53 w 175"/>
                <a:gd name="T9" fmla="*/ 189 h 236"/>
                <a:gd name="T10" fmla="*/ 28 w 175"/>
                <a:gd name="T11" fmla="*/ 153 h 236"/>
                <a:gd name="T12" fmla="*/ 17 w 175"/>
                <a:gd name="T13" fmla="*/ 131 h 236"/>
                <a:gd name="T14" fmla="*/ 6 w 175"/>
                <a:gd name="T15" fmla="*/ 99 h 236"/>
                <a:gd name="T16" fmla="*/ 2 w 175"/>
                <a:gd name="T17" fmla="*/ 75 h 236"/>
                <a:gd name="T18" fmla="*/ 1 w 175"/>
                <a:gd name="T19" fmla="*/ 55 h 236"/>
                <a:gd name="T20" fmla="*/ 13 w 175"/>
                <a:gd name="T21" fmla="*/ 18 h 236"/>
                <a:gd name="T22" fmla="*/ 28 w 175"/>
                <a:gd name="T23" fmla="*/ 5 h 236"/>
                <a:gd name="T24" fmla="*/ 41 w 175"/>
                <a:gd name="T25" fmla="*/ 0 h 236"/>
                <a:gd name="T26" fmla="*/ 57 w 175"/>
                <a:gd name="T27" fmla="*/ 1 h 236"/>
                <a:gd name="T28" fmla="*/ 64 w 175"/>
                <a:gd name="T29" fmla="*/ 7 h 236"/>
                <a:gd name="T30" fmla="*/ 66 w 175"/>
                <a:gd name="T31" fmla="*/ 16 h 236"/>
                <a:gd name="T32" fmla="*/ 74 w 175"/>
                <a:gd name="T33" fmla="*/ 45 h 236"/>
                <a:gd name="T34" fmla="*/ 76 w 175"/>
                <a:gd name="T35" fmla="*/ 53 h 236"/>
                <a:gd name="T36" fmla="*/ 73 w 175"/>
                <a:gd name="T37" fmla="*/ 62 h 236"/>
                <a:gd name="T38" fmla="*/ 61 w 175"/>
                <a:gd name="T39" fmla="*/ 69 h 236"/>
                <a:gd name="T40" fmla="*/ 47 w 175"/>
                <a:gd name="T41" fmla="*/ 76 h 236"/>
                <a:gd name="T42" fmla="*/ 42 w 175"/>
                <a:gd name="T43" fmla="*/ 85 h 236"/>
                <a:gd name="T44" fmla="*/ 46 w 175"/>
                <a:gd name="T45" fmla="*/ 100 h 236"/>
                <a:gd name="T46" fmla="*/ 55 w 175"/>
                <a:gd name="T47" fmla="*/ 125 h 236"/>
                <a:gd name="T48" fmla="*/ 67 w 175"/>
                <a:gd name="T49" fmla="*/ 146 h 236"/>
                <a:gd name="T50" fmla="*/ 80 w 175"/>
                <a:gd name="T51" fmla="*/ 162 h 236"/>
                <a:gd name="T52" fmla="*/ 94 w 175"/>
                <a:gd name="T53" fmla="*/ 176 h 236"/>
                <a:gd name="T54" fmla="*/ 104 w 175"/>
                <a:gd name="T55" fmla="*/ 177 h 236"/>
                <a:gd name="T56" fmla="*/ 120 w 175"/>
                <a:gd name="T57" fmla="*/ 166 h 236"/>
                <a:gd name="T58" fmla="*/ 130 w 175"/>
                <a:gd name="T59" fmla="*/ 161 h 236"/>
                <a:gd name="T60" fmla="*/ 139 w 175"/>
                <a:gd name="T61" fmla="*/ 163 h 236"/>
                <a:gd name="T62" fmla="*/ 149 w 175"/>
                <a:gd name="T63" fmla="*/ 174 h 236"/>
                <a:gd name="T64" fmla="*/ 169 w 175"/>
                <a:gd name="T65" fmla="*/ 193 h 236"/>
                <a:gd name="T66" fmla="*/ 173 w 175"/>
                <a:gd name="T67" fmla="*/ 199 h 236"/>
                <a:gd name="T68" fmla="*/ 175 w 175"/>
                <a:gd name="T69" fmla="*/ 202 h 236"/>
                <a:gd name="T70" fmla="*/ 174 w 175"/>
                <a:gd name="T71" fmla="*/ 206 h 236"/>
                <a:gd name="T72" fmla="*/ 173 w 175"/>
                <a:gd name="T73" fmla="*/ 207 h 236"/>
                <a:gd name="T74" fmla="*/ 167 w 175"/>
                <a:gd name="T75" fmla="*/ 219 h 236"/>
                <a:gd name="T76" fmla="*/ 155 w 175"/>
                <a:gd name="T77" fmla="*/ 229 h 236"/>
                <a:gd name="T78" fmla="*/ 147 w 175"/>
                <a:gd name="T79" fmla="*/ 232 h 236"/>
                <a:gd name="T80" fmla="*/ 125 w 175"/>
                <a:gd name="T81" fmla="*/ 235 h 236"/>
                <a:gd name="T82" fmla="*/ 118 w 175"/>
                <a:gd name="T83" fmla="*/ 235 h 236"/>
                <a:gd name="T84" fmla="*/ 110 w 175"/>
                <a:gd name="T85" fmla="*/ 23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5" h="236">
                  <a:moveTo>
                    <a:pt x="110" y="232"/>
                  </a:moveTo>
                  <a:cubicBezTo>
                    <a:pt x="107" y="231"/>
                    <a:pt x="104" y="230"/>
                    <a:pt x="101" y="228"/>
                  </a:cubicBezTo>
                  <a:cubicBezTo>
                    <a:pt x="96" y="225"/>
                    <a:pt x="91" y="221"/>
                    <a:pt x="85" y="218"/>
                  </a:cubicBezTo>
                  <a:cubicBezTo>
                    <a:pt x="82" y="215"/>
                    <a:pt x="78" y="213"/>
                    <a:pt x="75" y="210"/>
                  </a:cubicBezTo>
                  <a:cubicBezTo>
                    <a:pt x="67" y="204"/>
                    <a:pt x="59" y="197"/>
                    <a:pt x="53" y="189"/>
                  </a:cubicBezTo>
                  <a:cubicBezTo>
                    <a:pt x="43" y="178"/>
                    <a:pt x="35" y="166"/>
                    <a:pt x="28" y="153"/>
                  </a:cubicBezTo>
                  <a:cubicBezTo>
                    <a:pt x="24" y="146"/>
                    <a:pt x="20" y="139"/>
                    <a:pt x="17" y="131"/>
                  </a:cubicBezTo>
                  <a:cubicBezTo>
                    <a:pt x="12" y="121"/>
                    <a:pt x="8" y="110"/>
                    <a:pt x="6" y="99"/>
                  </a:cubicBezTo>
                  <a:cubicBezTo>
                    <a:pt x="4" y="91"/>
                    <a:pt x="3" y="83"/>
                    <a:pt x="2" y="75"/>
                  </a:cubicBezTo>
                  <a:cubicBezTo>
                    <a:pt x="2" y="68"/>
                    <a:pt x="1" y="62"/>
                    <a:pt x="1" y="55"/>
                  </a:cubicBezTo>
                  <a:cubicBezTo>
                    <a:pt x="0" y="42"/>
                    <a:pt x="5" y="29"/>
                    <a:pt x="13" y="18"/>
                  </a:cubicBezTo>
                  <a:cubicBezTo>
                    <a:pt x="18" y="13"/>
                    <a:pt x="23" y="9"/>
                    <a:pt x="28" y="5"/>
                  </a:cubicBezTo>
                  <a:cubicBezTo>
                    <a:pt x="32" y="2"/>
                    <a:pt x="36" y="0"/>
                    <a:pt x="41" y="0"/>
                  </a:cubicBezTo>
                  <a:cubicBezTo>
                    <a:pt x="46" y="0"/>
                    <a:pt x="51" y="0"/>
                    <a:pt x="57" y="1"/>
                  </a:cubicBezTo>
                  <a:cubicBezTo>
                    <a:pt x="61" y="1"/>
                    <a:pt x="63" y="3"/>
                    <a:pt x="64" y="7"/>
                  </a:cubicBezTo>
                  <a:cubicBezTo>
                    <a:pt x="65" y="10"/>
                    <a:pt x="66" y="13"/>
                    <a:pt x="66" y="16"/>
                  </a:cubicBezTo>
                  <a:cubicBezTo>
                    <a:pt x="69" y="25"/>
                    <a:pt x="71" y="35"/>
                    <a:pt x="74" y="45"/>
                  </a:cubicBezTo>
                  <a:cubicBezTo>
                    <a:pt x="74" y="47"/>
                    <a:pt x="75" y="50"/>
                    <a:pt x="76" y="53"/>
                  </a:cubicBezTo>
                  <a:cubicBezTo>
                    <a:pt x="77" y="57"/>
                    <a:pt x="77" y="60"/>
                    <a:pt x="73" y="62"/>
                  </a:cubicBezTo>
                  <a:cubicBezTo>
                    <a:pt x="69" y="65"/>
                    <a:pt x="65" y="67"/>
                    <a:pt x="61" y="69"/>
                  </a:cubicBezTo>
                  <a:cubicBezTo>
                    <a:pt x="56" y="71"/>
                    <a:pt x="51" y="74"/>
                    <a:pt x="47" y="76"/>
                  </a:cubicBezTo>
                  <a:cubicBezTo>
                    <a:pt x="43" y="78"/>
                    <a:pt x="41" y="81"/>
                    <a:pt x="42" y="85"/>
                  </a:cubicBezTo>
                  <a:cubicBezTo>
                    <a:pt x="43" y="90"/>
                    <a:pt x="45" y="95"/>
                    <a:pt x="46" y="100"/>
                  </a:cubicBezTo>
                  <a:cubicBezTo>
                    <a:pt x="48" y="109"/>
                    <a:pt x="52" y="117"/>
                    <a:pt x="55" y="125"/>
                  </a:cubicBezTo>
                  <a:cubicBezTo>
                    <a:pt x="59" y="133"/>
                    <a:pt x="63" y="140"/>
                    <a:pt x="67" y="146"/>
                  </a:cubicBezTo>
                  <a:cubicBezTo>
                    <a:pt x="72" y="152"/>
                    <a:pt x="76" y="157"/>
                    <a:pt x="80" y="162"/>
                  </a:cubicBezTo>
                  <a:cubicBezTo>
                    <a:pt x="85" y="167"/>
                    <a:pt x="90" y="171"/>
                    <a:pt x="94" y="176"/>
                  </a:cubicBezTo>
                  <a:cubicBezTo>
                    <a:pt x="97" y="179"/>
                    <a:pt x="101" y="179"/>
                    <a:pt x="104" y="177"/>
                  </a:cubicBezTo>
                  <a:cubicBezTo>
                    <a:pt x="109" y="173"/>
                    <a:pt x="115" y="169"/>
                    <a:pt x="120" y="166"/>
                  </a:cubicBezTo>
                  <a:cubicBezTo>
                    <a:pt x="123" y="164"/>
                    <a:pt x="126" y="162"/>
                    <a:pt x="130" y="161"/>
                  </a:cubicBezTo>
                  <a:cubicBezTo>
                    <a:pt x="133" y="159"/>
                    <a:pt x="136" y="160"/>
                    <a:pt x="139" y="163"/>
                  </a:cubicBezTo>
                  <a:cubicBezTo>
                    <a:pt x="142" y="166"/>
                    <a:pt x="145" y="170"/>
                    <a:pt x="149" y="174"/>
                  </a:cubicBezTo>
                  <a:cubicBezTo>
                    <a:pt x="155" y="180"/>
                    <a:pt x="162" y="187"/>
                    <a:pt x="169" y="193"/>
                  </a:cubicBezTo>
                  <a:cubicBezTo>
                    <a:pt x="170" y="195"/>
                    <a:pt x="172" y="197"/>
                    <a:pt x="173" y="199"/>
                  </a:cubicBezTo>
                  <a:cubicBezTo>
                    <a:pt x="174" y="200"/>
                    <a:pt x="174" y="201"/>
                    <a:pt x="175" y="202"/>
                  </a:cubicBezTo>
                  <a:cubicBezTo>
                    <a:pt x="175" y="204"/>
                    <a:pt x="174" y="205"/>
                    <a:pt x="174" y="206"/>
                  </a:cubicBezTo>
                  <a:cubicBezTo>
                    <a:pt x="173" y="207"/>
                    <a:pt x="173" y="207"/>
                    <a:pt x="173" y="207"/>
                  </a:cubicBezTo>
                  <a:cubicBezTo>
                    <a:pt x="171" y="211"/>
                    <a:pt x="169" y="215"/>
                    <a:pt x="167" y="219"/>
                  </a:cubicBezTo>
                  <a:cubicBezTo>
                    <a:pt x="165" y="224"/>
                    <a:pt x="161" y="227"/>
                    <a:pt x="155" y="229"/>
                  </a:cubicBezTo>
                  <a:cubicBezTo>
                    <a:pt x="153" y="230"/>
                    <a:pt x="150" y="231"/>
                    <a:pt x="147" y="232"/>
                  </a:cubicBezTo>
                  <a:cubicBezTo>
                    <a:pt x="140" y="234"/>
                    <a:pt x="133" y="236"/>
                    <a:pt x="125" y="235"/>
                  </a:cubicBezTo>
                  <a:cubicBezTo>
                    <a:pt x="123" y="235"/>
                    <a:pt x="121" y="235"/>
                    <a:pt x="118" y="235"/>
                  </a:cubicBezTo>
                  <a:cubicBezTo>
                    <a:pt x="115" y="234"/>
                    <a:pt x="113" y="233"/>
                    <a:pt x="110" y="232"/>
                  </a:cubicBezTo>
                  <a:close/>
                </a:path>
              </a:pathLst>
            </a:custGeom>
            <a:solidFill>
              <a:srgbClr val="3B4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isḷîḑê"/>
            <p:cNvSpPr/>
            <p:nvPr/>
          </p:nvSpPr>
          <p:spPr bwMode="auto">
            <a:xfrm>
              <a:off x="5781676" y="4105275"/>
              <a:ext cx="792163" cy="523875"/>
            </a:xfrm>
            <a:custGeom>
              <a:avLst/>
              <a:gdLst>
                <a:gd name="T0" fmla="*/ 499 w 499"/>
                <a:gd name="T1" fmla="*/ 0 h 330"/>
                <a:gd name="T2" fmla="*/ 250 w 499"/>
                <a:gd name="T3" fmla="*/ 0 h 330"/>
                <a:gd name="T4" fmla="*/ 248 w 499"/>
                <a:gd name="T5" fmla="*/ 0 h 330"/>
                <a:gd name="T6" fmla="*/ 0 w 499"/>
                <a:gd name="T7" fmla="*/ 0 h 330"/>
                <a:gd name="T8" fmla="*/ 86 w 499"/>
                <a:gd name="T9" fmla="*/ 213 h 330"/>
                <a:gd name="T10" fmla="*/ 250 w 499"/>
                <a:gd name="T11" fmla="*/ 330 h 330"/>
                <a:gd name="T12" fmla="*/ 412 w 499"/>
                <a:gd name="T13" fmla="*/ 213 h 330"/>
                <a:gd name="T14" fmla="*/ 499 w 499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9" h="330">
                  <a:moveTo>
                    <a:pt x="499" y="0"/>
                  </a:moveTo>
                  <a:lnTo>
                    <a:pt x="250" y="0"/>
                  </a:lnTo>
                  <a:lnTo>
                    <a:pt x="248" y="0"/>
                  </a:lnTo>
                  <a:lnTo>
                    <a:pt x="0" y="0"/>
                  </a:lnTo>
                  <a:lnTo>
                    <a:pt x="86" y="213"/>
                  </a:lnTo>
                  <a:lnTo>
                    <a:pt x="250" y="330"/>
                  </a:lnTo>
                  <a:lnTo>
                    <a:pt x="412" y="21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58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ïṧľíḋé"/>
            <p:cNvSpPr/>
            <p:nvPr/>
          </p:nvSpPr>
          <p:spPr bwMode="auto">
            <a:xfrm>
              <a:off x="6686551" y="3171825"/>
              <a:ext cx="207963" cy="333375"/>
            </a:xfrm>
            <a:custGeom>
              <a:avLst/>
              <a:gdLst>
                <a:gd name="T0" fmla="*/ 11 w 63"/>
                <a:gd name="T1" fmla="*/ 29 h 101"/>
                <a:gd name="T2" fmla="*/ 40 w 63"/>
                <a:gd name="T3" fmla="*/ 5 h 101"/>
                <a:gd name="T4" fmla="*/ 0 w 63"/>
                <a:gd name="T5" fmla="*/ 101 h 101"/>
                <a:gd name="T6" fmla="*/ 11 w 63"/>
                <a:gd name="T7" fmla="*/ 2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01">
                  <a:moveTo>
                    <a:pt x="11" y="29"/>
                  </a:moveTo>
                  <a:cubicBezTo>
                    <a:pt x="11" y="29"/>
                    <a:pt x="20" y="0"/>
                    <a:pt x="40" y="5"/>
                  </a:cubicBezTo>
                  <a:cubicBezTo>
                    <a:pt x="60" y="10"/>
                    <a:pt x="63" y="97"/>
                    <a:pt x="0" y="101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FF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îṧḻïďê"/>
            <p:cNvSpPr/>
            <p:nvPr/>
          </p:nvSpPr>
          <p:spPr bwMode="auto">
            <a:xfrm>
              <a:off x="5445126" y="3171825"/>
              <a:ext cx="207963" cy="333375"/>
            </a:xfrm>
            <a:custGeom>
              <a:avLst/>
              <a:gdLst>
                <a:gd name="T0" fmla="*/ 52 w 63"/>
                <a:gd name="T1" fmla="*/ 29 h 101"/>
                <a:gd name="T2" fmla="*/ 23 w 63"/>
                <a:gd name="T3" fmla="*/ 5 h 101"/>
                <a:gd name="T4" fmla="*/ 63 w 63"/>
                <a:gd name="T5" fmla="*/ 101 h 101"/>
                <a:gd name="T6" fmla="*/ 52 w 63"/>
                <a:gd name="T7" fmla="*/ 2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01">
                  <a:moveTo>
                    <a:pt x="52" y="29"/>
                  </a:moveTo>
                  <a:cubicBezTo>
                    <a:pt x="52" y="29"/>
                    <a:pt x="43" y="0"/>
                    <a:pt x="23" y="5"/>
                  </a:cubicBezTo>
                  <a:cubicBezTo>
                    <a:pt x="3" y="10"/>
                    <a:pt x="0" y="97"/>
                    <a:pt x="63" y="101"/>
                  </a:cubicBezTo>
                  <a:lnTo>
                    <a:pt x="52" y="29"/>
                  </a:ln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išḻide"/>
            <p:cNvSpPr/>
            <p:nvPr/>
          </p:nvSpPr>
          <p:spPr bwMode="auto">
            <a:xfrm>
              <a:off x="5789613" y="3521075"/>
              <a:ext cx="755650" cy="879475"/>
            </a:xfrm>
            <a:custGeom>
              <a:avLst/>
              <a:gdLst>
                <a:gd name="T0" fmla="*/ 72 w 476"/>
                <a:gd name="T1" fmla="*/ 0 h 554"/>
                <a:gd name="T2" fmla="*/ 0 w 476"/>
                <a:gd name="T3" fmla="*/ 544 h 554"/>
                <a:gd name="T4" fmla="*/ 476 w 476"/>
                <a:gd name="T5" fmla="*/ 554 h 554"/>
                <a:gd name="T6" fmla="*/ 395 w 476"/>
                <a:gd name="T7" fmla="*/ 8 h 554"/>
                <a:gd name="T8" fmla="*/ 72 w 476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554">
                  <a:moveTo>
                    <a:pt x="72" y="0"/>
                  </a:moveTo>
                  <a:lnTo>
                    <a:pt x="0" y="544"/>
                  </a:lnTo>
                  <a:lnTo>
                    <a:pt x="476" y="554"/>
                  </a:lnTo>
                  <a:lnTo>
                    <a:pt x="395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i$1ïdè"/>
            <p:cNvSpPr/>
            <p:nvPr/>
          </p:nvSpPr>
          <p:spPr bwMode="auto">
            <a:xfrm>
              <a:off x="5868988" y="3824288"/>
              <a:ext cx="625475" cy="312738"/>
            </a:xfrm>
            <a:custGeom>
              <a:avLst/>
              <a:gdLst>
                <a:gd name="T0" fmla="*/ 180 w 190"/>
                <a:gd name="T1" fmla="*/ 9 h 95"/>
                <a:gd name="T2" fmla="*/ 177 w 190"/>
                <a:gd name="T3" fmla="*/ 8 h 95"/>
                <a:gd name="T4" fmla="*/ 0 w 190"/>
                <a:gd name="T5" fmla="*/ 0 h 95"/>
                <a:gd name="T6" fmla="*/ 0 w 190"/>
                <a:gd name="T7" fmla="*/ 4 h 95"/>
                <a:gd name="T8" fmla="*/ 167 w 190"/>
                <a:gd name="T9" fmla="*/ 84 h 95"/>
                <a:gd name="T10" fmla="*/ 190 w 190"/>
                <a:gd name="T11" fmla="*/ 71 h 95"/>
                <a:gd name="T12" fmla="*/ 180 w 190"/>
                <a:gd name="T13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95">
                  <a:moveTo>
                    <a:pt x="180" y="9"/>
                  </a:moveTo>
                  <a:cubicBezTo>
                    <a:pt x="177" y="8"/>
                    <a:pt x="177" y="8"/>
                    <a:pt x="177" y="8"/>
                  </a:cubicBezTo>
                  <a:cubicBezTo>
                    <a:pt x="156" y="33"/>
                    <a:pt x="22" y="3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9" y="50"/>
                    <a:pt x="105" y="95"/>
                    <a:pt x="167" y="84"/>
                  </a:cubicBezTo>
                  <a:cubicBezTo>
                    <a:pt x="179" y="82"/>
                    <a:pt x="186" y="78"/>
                    <a:pt x="190" y="71"/>
                  </a:cubicBezTo>
                  <a:lnTo>
                    <a:pt x="180" y="9"/>
                  </a:lnTo>
                  <a:close/>
                </a:path>
              </a:pathLst>
            </a:custGeom>
            <a:solidFill>
              <a:srgbClr val="DC9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íṡḷïḑe"/>
            <p:cNvSpPr/>
            <p:nvPr/>
          </p:nvSpPr>
          <p:spPr bwMode="auto">
            <a:xfrm>
              <a:off x="5567363" y="2681288"/>
              <a:ext cx="1189038" cy="1287463"/>
            </a:xfrm>
            <a:custGeom>
              <a:avLst/>
              <a:gdLst>
                <a:gd name="T0" fmla="*/ 180 w 360"/>
                <a:gd name="T1" fmla="*/ 0 h 391"/>
                <a:gd name="T2" fmla="*/ 8 w 360"/>
                <a:gd name="T3" fmla="*/ 135 h 391"/>
                <a:gd name="T4" fmla="*/ 20 w 360"/>
                <a:gd name="T5" fmla="*/ 232 h 391"/>
                <a:gd name="T6" fmla="*/ 71 w 360"/>
                <a:gd name="T7" fmla="*/ 338 h 391"/>
                <a:gd name="T8" fmla="*/ 184 w 360"/>
                <a:gd name="T9" fmla="*/ 391 h 391"/>
                <a:gd name="T10" fmla="*/ 289 w 360"/>
                <a:gd name="T11" fmla="*/ 346 h 391"/>
                <a:gd name="T12" fmla="*/ 348 w 360"/>
                <a:gd name="T13" fmla="*/ 232 h 391"/>
                <a:gd name="T14" fmla="*/ 359 w 360"/>
                <a:gd name="T15" fmla="*/ 135 h 391"/>
                <a:gd name="T16" fmla="*/ 180 w 360"/>
                <a:gd name="T17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391">
                  <a:moveTo>
                    <a:pt x="180" y="0"/>
                  </a:moveTo>
                  <a:cubicBezTo>
                    <a:pt x="0" y="0"/>
                    <a:pt x="8" y="135"/>
                    <a:pt x="8" y="135"/>
                  </a:cubicBezTo>
                  <a:cubicBezTo>
                    <a:pt x="8" y="135"/>
                    <a:pt x="8" y="179"/>
                    <a:pt x="20" y="232"/>
                  </a:cubicBezTo>
                  <a:cubicBezTo>
                    <a:pt x="29" y="271"/>
                    <a:pt x="44" y="309"/>
                    <a:pt x="71" y="338"/>
                  </a:cubicBezTo>
                  <a:cubicBezTo>
                    <a:pt x="97" y="366"/>
                    <a:pt x="133" y="386"/>
                    <a:pt x="184" y="391"/>
                  </a:cubicBezTo>
                  <a:cubicBezTo>
                    <a:pt x="230" y="387"/>
                    <a:pt x="264" y="370"/>
                    <a:pt x="289" y="346"/>
                  </a:cubicBezTo>
                  <a:cubicBezTo>
                    <a:pt x="321" y="316"/>
                    <a:pt x="338" y="275"/>
                    <a:pt x="348" y="232"/>
                  </a:cubicBezTo>
                  <a:cubicBezTo>
                    <a:pt x="359" y="179"/>
                    <a:pt x="359" y="135"/>
                    <a:pt x="359" y="135"/>
                  </a:cubicBezTo>
                  <a:cubicBezTo>
                    <a:pt x="359" y="135"/>
                    <a:pt x="360" y="0"/>
                    <a:pt x="180" y="0"/>
                  </a:cubicBez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ïslíḍe"/>
            <p:cNvSpPr/>
            <p:nvPr/>
          </p:nvSpPr>
          <p:spPr bwMode="auto">
            <a:xfrm>
              <a:off x="6634163" y="2816225"/>
              <a:ext cx="115888" cy="692150"/>
            </a:xfrm>
            <a:custGeom>
              <a:avLst/>
              <a:gdLst>
                <a:gd name="T0" fmla="*/ 6 w 35"/>
                <a:gd name="T1" fmla="*/ 98 h 210"/>
                <a:gd name="T2" fmla="*/ 0 w 35"/>
                <a:gd name="T3" fmla="*/ 204 h 210"/>
                <a:gd name="T4" fmla="*/ 28 w 35"/>
                <a:gd name="T5" fmla="*/ 105 h 210"/>
                <a:gd name="T6" fmla="*/ 6 w 35"/>
                <a:gd name="T7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10">
                  <a:moveTo>
                    <a:pt x="6" y="98"/>
                  </a:moveTo>
                  <a:cubicBezTo>
                    <a:pt x="6" y="98"/>
                    <a:pt x="15" y="137"/>
                    <a:pt x="0" y="204"/>
                  </a:cubicBezTo>
                  <a:cubicBezTo>
                    <a:pt x="0" y="204"/>
                    <a:pt x="35" y="210"/>
                    <a:pt x="28" y="105"/>
                  </a:cubicBezTo>
                  <a:cubicBezTo>
                    <a:pt x="22" y="0"/>
                    <a:pt x="6" y="98"/>
                    <a:pt x="6" y="98"/>
                  </a:cubicBezTo>
                  <a:close/>
                </a:path>
              </a:pathLst>
            </a:custGeom>
            <a:solidFill>
              <a:srgbClr val="F9A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íśľïdê"/>
            <p:cNvSpPr/>
            <p:nvPr/>
          </p:nvSpPr>
          <p:spPr bwMode="auto">
            <a:xfrm>
              <a:off x="6080126" y="3144838"/>
              <a:ext cx="196850" cy="434975"/>
            </a:xfrm>
            <a:custGeom>
              <a:avLst/>
              <a:gdLst>
                <a:gd name="T0" fmla="*/ 44 w 60"/>
                <a:gd name="T1" fmla="*/ 95 h 132"/>
                <a:gd name="T2" fmla="*/ 32 w 60"/>
                <a:gd name="T3" fmla="*/ 0 h 132"/>
                <a:gd name="T4" fmla="*/ 29 w 60"/>
                <a:gd name="T5" fmla="*/ 0 h 132"/>
                <a:gd name="T6" fmla="*/ 16 w 60"/>
                <a:gd name="T7" fmla="*/ 95 h 132"/>
                <a:gd name="T8" fmla="*/ 3 w 60"/>
                <a:gd name="T9" fmla="*/ 116 h 132"/>
                <a:gd name="T10" fmla="*/ 58 w 60"/>
                <a:gd name="T11" fmla="*/ 116 h 132"/>
                <a:gd name="T12" fmla="*/ 44 w 60"/>
                <a:gd name="T13" fmla="*/ 9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32">
                  <a:moveTo>
                    <a:pt x="44" y="95"/>
                  </a:moveTo>
                  <a:cubicBezTo>
                    <a:pt x="43" y="88"/>
                    <a:pt x="40" y="0"/>
                    <a:pt x="32" y="0"/>
                  </a:cubicBezTo>
                  <a:cubicBezTo>
                    <a:pt x="31" y="0"/>
                    <a:pt x="29" y="0"/>
                    <a:pt x="29" y="0"/>
                  </a:cubicBezTo>
                  <a:cubicBezTo>
                    <a:pt x="21" y="0"/>
                    <a:pt x="17" y="88"/>
                    <a:pt x="16" y="95"/>
                  </a:cubicBezTo>
                  <a:cubicBezTo>
                    <a:pt x="14" y="106"/>
                    <a:pt x="0" y="105"/>
                    <a:pt x="3" y="116"/>
                  </a:cubicBezTo>
                  <a:cubicBezTo>
                    <a:pt x="7" y="130"/>
                    <a:pt x="54" y="132"/>
                    <a:pt x="58" y="116"/>
                  </a:cubicBezTo>
                  <a:cubicBezTo>
                    <a:pt x="60" y="105"/>
                    <a:pt x="46" y="106"/>
                    <a:pt x="44" y="95"/>
                  </a:cubicBezTo>
                  <a:close/>
                </a:path>
              </a:pathLst>
            </a:custGeom>
            <a:solidFill>
              <a:srgbClr val="FF9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iš1íde"/>
            <p:cNvSpPr/>
            <p:nvPr/>
          </p:nvSpPr>
          <p:spPr bwMode="auto">
            <a:xfrm>
              <a:off x="5499101" y="2305050"/>
              <a:ext cx="1085850" cy="939800"/>
            </a:xfrm>
            <a:custGeom>
              <a:avLst/>
              <a:gdLst>
                <a:gd name="T0" fmla="*/ 32 w 329"/>
                <a:gd name="T1" fmla="*/ 285 h 285"/>
                <a:gd name="T2" fmla="*/ 90 w 329"/>
                <a:gd name="T3" fmla="*/ 139 h 285"/>
                <a:gd name="T4" fmla="*/ 329 w 329"/>
                <a:gd name="T5" fmla="*/ 150 h 285"/>
                <a:gd name="T6" fmla="*/ 90 w 329"/>
                <a:gd name="T7" fmla="*/ 153 h 285"/>
                <a:gd name="T8" fmla="*/ 32 w 329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85">
                  <a:moveTo>
                    <a:pt x="32" y="285"/>
                  </a:moveTo>
                  <a:cubicBezTo>
                    <a:pt x="0" y="160"/>
                    <a:pt x="90" y="139"/>
                    <a:pt x="90" y="139"/>
                  </a:cubicBezTo>
                  <a:cubicBezTo>
                    <a:pt x="316" y="0"/>
                    <a:pt x="329" y="150"/>
                    <a:pt x="329" y="150"/>
                  </a:cubicBezTo>
                  <a:cubicBezTo>
                    <a:pt x="181" y="227"/>
                    <a:pt x="90" y="153"/>
                    <a:pt x="90" y="153"/>
                  </a:cubicBezTo>
                  <a:cubicBezTo>
                    <a:pt x="100" y="285"/>
                    <a:pt x="32" y="285"/>
                    <a:pt x="32" y="285"/>
                  </a:cubicBezTo>
                  <a:close/>
                </a:path>
              </a:pathLst>
            </a:custGeom>
            <a:solidFill>
              <a:srgbClr val="DC9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ís1ïḍè"/>
            <p:cNvSpPr/>
            <p:nvPr/>
          </p:nvSpPr>
          <p:spPr bwMode="auto">
            <a:xfrm>
              <a:off x="5795963" y="2703513"/>
              <a:ext cx="788988" cy="312738"/>
            </a:xfrm>
            <a:custGeom>
              <a:avLst/>
              <a:gdLst>
                <a:gd name="T0" fmla="*/ 239 w 239"/>
                <a:gd name="T1" fmla="*/ 29 h 95"/>
                <a:gd name="T2" fmla="*/ 230 w 239"/>
                <a:gd name="T3" fmla="*/ 0 h 95"/>
                <a:gd name="T4" fmla="*/ 0 w 239"/>
                <a:gd name="T5" fmla="*/ 32 h 95"/>
                <a:gd name="T6" fmla="*/ 6 w 239"/>
                <a:gd name="T7" fmla="*/ 35 h 95"/>
                <a:gd name="T8" fmla="*/ 239 w 239"/>
                <a:gd name="T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95">
                  <a:moveTo>
                    <a:pt x="239" y="29"/>
                  </a:moveTo>
                  <a:cubicBezTo>
                    <a:pt x="239" y="28"/>
                    <a:pt x="237" y="15"/>
                    <a:pt x="230" y="0"/>
                  </a:cubicBezTo>
                  <a:cubicBezTo>
                    <a:pt x="139" y="68"/>
                    <a:pt x="0" y="32"/>
                    <a:pt x="0" y="32"/>
                  </a:cubicBezTo>
                  <a:cubicBezTo>
                    <a:pt x="2" y="33"/>
                    <a:pt x="4" y="34"/>
                    <a:pt x="6" y="35"/>
                  </a:cubicBezTo>
                  <a:cubicBezTo>
                    <a:pt x="27" y="49"/>
                    <a:pt x="112" y="95"/>
                    <a:pt x="239" y="29"/>
                  </a:cubicBezTo>
                  <a:close/>
                </a:path>
              </a:pathLst>
            </a:custGeom>
            <a:solidFill>
              <a:srgbClr val="DC7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ïšḷiďê"/>
            <p:cNvSpPr/>
            <p:nvPr/>
          </p:nvSpPr>
          <p:spPr bwMode="auto">
            <a:xfrm>
              <a:off x="6524626" y="2798763"/>
              <a:ext cx="228600" cy="431800"/>
            </a:xfrm>
            <a:custGeom>
              <a:avLst/>
              <a:gdLst>
                <a:gd name="T0" fmla="*/ 69 w 69"/>
                <a:gd name="T1" fmla="*/ 99 h 131"/>
                <a:gd name="T2" fmla="*/ 18 w 69"/>
                <a:gd name="T3" fmla="*/ 0 h 131"/>
                <a:gd name="T4" fmla="*/ 68 w 69"/>
                <a:gd name="T5" fmla="*/ 131 h 131"/>
                <a:gd name="T6" fmla="*/ 69 w 69"/>
                <a:gd name="T7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31">
                  <a:moveTo>
                    <a:pt x="69" y="99"/>
                  </a:moveTo>
                  <a:cubicBezTo>
                    <a:pt x="69" y="99"/>
                    <a:pt x="69" y="40"/>
                    <a:pt x="18" y="0"/>
                  </a:cubicBezTo>
                  <a:cubicBezTo>
                    <a:pt x="17" y="1"/>
                    <a:pt x="0" y="83"/>
                    <a:pt x="68" y="131"/>
                  </a:cubicBezTo>
                  <a:cubicBezTo>
                    <a:pt x="69" y="112"/>
                    <a:pt x="69" y="99"/>
                    <a:pt x="69" y="99"/>
                  </a:cubicBezTo>
                  <a:close/>
                </a:path>
              </a:pathLst>
            </a:custGeom>
            <a:solidFill>
              <a:srgbClr val="DC9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ïṧ1ïdê"/>
            <p:cNvSpPr/>
            <p:nvPr/>
          </p:nvSpPr>
          <p:spPr bwMode="auto">
            <a:xfrm>
              <a:off x="6584951" y="2798763"/>
              <a:ext cx="168275" cy="431800"/>
            </a:xfrm>
            <a:custGeom>
              <a:avLst/>
              <a:gdLst>
                <a:gd name="T0" fmla="*/ 50 w 51"/>
                <a:gd name="T1" fmla="*/ 131 h 131"/>
                <a:gd name="T2" fmla="*/ 51 w 51"/>
                <a:gd name="T3" fmla="*/ 99 h 131"/>
                <a:gd name="T4" fmla="*/ 0 w 51"/>
                <a:gd name="T5" fmla="*/ 0 h 131"/>
                <a:gd name="T6" fmla="*/ 21 w 51"/>
                <a:gd name="T7" fmla="*/ 103 h 131"/>
                <a:gd name="T8" fmla="*/ 50 w 5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1">
                  <a:moveTo>
                    <a:pt x="50" y="131"/>
                  </a:moveTo>
                  <a:cubicBezTo>
                    <a:pt x="51" y="112"/>
                    <a:pt x="51" y="99"/>
                    <a:pt x="51" y="99"/>
                  </a:cubicBezTo>
                  <a:cubicBezTo>
                    <a:pt x="51" y="99"/>
                    <a:pt x="51" y="40"/>
                    <a:pt x="0" y="0"/>
                  </a:cubicBezTo>
                  <a:cubicBezTo>
                    <a:pt x="0" y="0"/>
                    <a:pt x="16" y="44"/>
                    <a:pt x="21" y="103"/>
                  </a:cubicBezTo>
                  <a:cubicBezTo>
                    <a:pt x="28" y="113"/>
                    <a:pt x="38" y="123"/>
                    <a:pt x="50" y="131"/>
                  </a:cubicBezTo>
                  <a:close/>
                </a:path>
              </a:pathLst>
            </a:custGeom>
            <a:solidFill>
              <a:srgbClr val="DC7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îşļîḓê"/>
            <p:cNvSpPr/>
            <p:nvPr/>
          </p:nvSpPr>
          <p:spPr bwMode="auto">
            <a:xfrm>
              <a:off x="5940426" y="3544888"/>
              <a:ext cx="458788" cy="477838"/>
            </a:xfrm>
            <a:custGeom>
              <a:avLst/>
              <a:gdLst>
                <a:gd name="T0" fmla="*/ 132 w 139"/>
                <a:gd name="T1" fmla="*/ 67 h 145"/>
                <a:gd name="T2" fmla="*/ 73 w 139"/>
                <a:gd name="T3" fmla="*/ 7 h 145"/>
                <a:gd name="T4" fmla="*/ 12 w 139"/>
                <a:gd name="T5" fmla="*/ 55 h 145"/>
                <a:gd name="T6" fmla="*/ 71 w 139"/>
                <a:gd name="T7" fmla="*/ 145 h 145"/>
                <a:gd name="T8" fmla="*/ 132 w 139"/>
                <a:gd name="T9" fmla="*/ 67 h 145"/>
                <a:gd name="T10" fmla="*/ 86 w 139"/>
                <a:gd name="T11" fmla="*/ 95 h 145"/>
                <a:gd name="T12" fmla="*/ 79 w 139"/>
                <a:gd name="T13" fmla="*/ 66 h 145"/>
                <a:gd name="T14" fmla="*/ 70 w 139"/>
                <a:gd name="T15" fmla="*/ 66 h 145"/>
                <a:gd name="T16" fmla="*/ 63 w 139"/>
                <a:gd name="T17" fmla="*/ 96 h 145"/>
                <a:gd name="T18" fmla="*/ 25 w 139"/>
                <a:gd name="T19" fmla="*/ 55 h 145"/>
                <a:gd name="T20" fmla="*/ 75 w 139"/>
                <a:gd name="T21" fmla="*/ 31 h 145"/>
                <a:gd name="T22" fmla="*/ 117 w 139"/>
                <a:gd name="T23" fmla="*/ 57 h 145"/>
                <a:gd name="T24" fmla="*/ 86 w 139"/>
                <a:gd name="T25" fmla="*/ 9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5">
                  <a:moveTo>
                    <a:pt x="132" y="67"/>
                  </a:moveTo>
                  <a:cubicBezTo>
                    <a:pt x="126" y="16"/>
                    <a:pt x="101" y="10"/>
                    <a:pt x="73" y="7"/>
                  </a:cubicBezTo>
                  <a:cubicBezTo>
                    <a:pt x="73" y="7"/>
                    <a:pt x="23" y="0"/>
                    <a:pt x="12" y="55"/>
                  </a:cubicBezTo>
                  <a:cubicBezTo>
                    <a:pt x="0" y="110"/>
                    <a:pt x="27" y="145"/>
                    <a:pt x="71" y="145"/>
                  </a:cubicBezTo>
                  <a:cubicBezTo>
                    <a:pt x="121" y="145"/>
                    <a:pt x="139" y="118"/>
                    <a:pt x="132" y="67"/>
                  </a:cubicBezTo>
                  <a:close/>
                  <a:moveTo>
                    <a:pt x="86" y="95"/>
                  </a:moveTo>
                  <a:cubicBezTo>
                    <a:pt x="79" y="84"/>
                    <a:pt x="79" y="66"/>
                    <a:pt x="79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0" y="79"/>
                    <a:pt x="66" y="91"/>
                    <a:pt x="63" y="96"/>
                  </a:cubicBezTo>
                  <a:cubicBezTo>
                    <a:pt x="42" y="95"/>
                    <a:pt x="26" y="88"/>
                    <a:pt x="25" y="55"/>
                  </a:cubicBezTo>
                  <a:cubicBezTo>
                    <a:pt x="25" y="55"/>
                    <a:pt x="37" y="28"/>
                    <a:pt x="75" y="31"/>
                  </a:cubicBezTo>
                  <a:cubicBezTo>
                    <a:pt x="113" y="34"/>
                    <a:pt x="117" y="57"/>
                    <a:pt x="117" y="57"/>
                  </a:cubicBezTo>
                  <a:cubicBezTo>
                    <a:pt x="117" y="57"/>
                    <a:pt x="121" y="89"/>
                    <a:pt x="86" y="95"/>
                  </a:cubicBezTo>
                  <a:close/>
                </a:path>
              </a:pathLst>
            </a:custGeom>
            <a:solidFill>
              <a:srgbClr val="DC9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îṡliďe"/>
            <p:cNvSpPr/>
            <p:nvPr/>
          </p:nvSpPr>
          <p:spPr bwMode="auto">
            <a:xfrm>
              <a:off x="6053138" y="3876675"/>
              <a:ext cx="323850" cy="146050"/>
            </a:xfrm>
            <a:custGeom>
              <a:avLst/>
              <a:gdLst>
                <a:gd name="T0" fmla="*/ 98 w 98"/>
                <a:gd name="T1" fmla="*/ 0 h 44"/>
                <a:gd name="T2" fmla="*/ 0 w 98"/>
                <a:gd name="T3" fmla="*/ 34 h 44"/>
                <a:gd name="T4" fmla="*/ 37 w 98"/>
                <a:gd name="T5" fmla="*/ 44 h 44"/>
                <a:gd name="T6" fmla="*/ 98 w 98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4">
                  <a:moveTo>
                    <a:pt x="98" y="0"/>
                  </a:moveTo>
                  <a:cubicBezTo>
                    <a:pt x="98" y="0"/>
                    <a:pt x="71" y="42"/>
                    <a:pt x="0" y="34"/>
                  </a:cubicBezTo>
                  <a:cubicBezTo>
                    <a:pt x="10" y="41"/>
                    <a:pt x="23" y="44"/>
                    <a:pt x="37" y="44"/>
                  </a:cubicBezTo>
                  <a:cubicBezTo>
                    <a:pt x="74" y="44"/>
                    <a:pt x="94" y="29"/>
                    <a:pt x="98" y="0"/>
                  </a:cubicBezTo>
                  <a:close/>
                </a:path>
              </a:pathLst>
            </a:custGeom>
            <a:solidFill>
              <a:srgbClr val="DC7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išlîḍé"/>
            <p:cNvSpPr/>
            <p:nvPr/>
          </p:nvSpPr>
          <p:spPr bwMode="auto">
            <a:xfrm>
              <a:off x="5597526" y="3230563"/>
              <a:ext cx="425450" cy="700088"/>
            </a:xfrm>
            <a:custGeom>
              <a:avLst/>
              <a:gdLst>
                <a:gd name="T0" fmla="*/ 122 w 129"/>
                <a:gd name="T1" fmla="*/ 212 h 212"/>
                <a:gd name="T2" fmla="*/ 129 w 129"/>
                <a:gd name="T3" fmla="*/ 180 h 212"/>
                <a:gd name="T4" fmla="*/ 102 w 129"/>
                <a:gd name="T5" fmla="*/ 163 h 212"/>
                <a:gd name="T6" fmla="*/ 37 w 129"/>
                <a:gd name="T7" fmla="*/ 76 h 212"/>
                <a:gd name="T8" fmla="*/ 17 w 129"/>
                <a:gd name="T9" fmla="*/ 0 h 212"/>
                <a:gd name="T10" fmla="*/ 2 w 129"/>
                <a:gd name="T11" fmla="*/ 4 h 212"/>
                <a:gd name="T12" fmla="*/ 122 w 129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212">
                  <a:moveTo>
                    <a:pt x="122" y="212"/>
                  </a:moveTo>
                  <a:cubicBezTo>
                    <a:pt x="129" y="180"/>
                    <a:pt x="129" y="180"/>
                    <a:pt x="129" y="180"/>
                  </a:cubicBezTo>
                  <a:cubicBezTo>
                    <a:pt x="129" y="180"/>
                    <a:pt x="108" y="191"/>
                    <a:pt x="102" y="163"/>
                  </a:cubicBezTo>
                  <a:cubicBezTo>
                    <a:pt x="94" y="106"/>
                    <a:pt x="61" y="108"/>
                    <a:pt x="37" y="76"/>
                  </a:cubicBezTo>
                  <a:cubicBezTo>
                    <a:pt x="13" y="44"/>
                    <a:pt x="17" y="0"/>
                    <a:pt x="17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175"/>
                    <a:pt x="122" y="212"/>
                  </a:cubicBezTo>
                  <a:close/>
                </a:path>
              </a:pathLst>
            </a:custGeom>
            <a:solidFill>
              <a:srgbClr val="DC9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ïSḷîḍè"/>
            <p:cNvSpPr/>
            <p:nvPr/>
          </p:nvSpPr>
          <p:spPr bwMode="auto">
            <a:xfrm>
              <a:off x="6334126" y="3187700"/>
              <a:ext cx="425450" cy="742950"/>
            </a:xfrm>
            <a:custGeom>
              <a:avLst/>
              <a:gdLst>
                <a:gd name="T0" fmla="*/ 8 w 129"/>
                <a:gd name="T1" fmla="*/ 225 h 225"/>
                <a:gd name="T2" fmla="*/ 0 w 129"/>
                <a:gd name="T3" fmla="*/ 193 h 225"/>
                <a:gd name="T4" fmla="*/ 27 w 129"/>
                <a:gd name="T5" fmla="*/ 176 h 225"/>
                <a:gd name="T6" fmla="*/ 92 w 129"/>
                <a:gd name="T7" fmla="*/ 89 h 225"/>
                <a:gd name="T8" fmla="*/ 111 w 129"/>
                <a:gd name="T9" fmla="*/ 0 h 225"/>
                <a:gd name="T10" fmla="*/ 126 w 129"/>
                <a:gd name="T11" fmla="*/ 13 h 225"/>
                <a:gd name="T12" fmla="*/ 8 w 129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225">
                  <a:moveTo>
                    <a:pt x="8" y="225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21" y="204"/>
                    <a:pt x="27" y="176"/>
                  </a:cubicBezTo>
                  <a:cubicBezTo>
                    <a:pt x="36" y="119"/>
                    <a:pt x="68" y="121"/>
                    <a:pt x="92" y="89"/>
                  </a:cubicBezTo>
                  <a:cubicBezTo>
                    <a:pt x="116" y="57"/>
                    <a:pt x="111" y="0"/>
                    <a:pt x="111" y="0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9" y="188"/>
                    <a:pt x="8" y="225"/>
                  </a:cubicBezTo>
                  <a:close/>
                </a:path>
              </a:pathLst>
            </a:custGeom>
            <a:solidFill>
              <a:srgbClr val="DC9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íṩlîďe"/>
            <p:cNvSpPr/>
            <p:nvPr/>
          </p:nvSpPr>
          <p:spPr bwMode="auto">
            <a:xfrm>
              <a:off x="6353176" y="3187700"/>
              <a:ext cx="406400" cy="742950"/>
            </a:xfrm>
            <a:custGeom>
              <a:avLst/>
              <a:gdLst>
                <a:gd name="T0" fmla="*/ 105 w 123"/>
                <a:gd name="T1" fmla="*/ 0 h 225"/>
                <a:gd name="T2" fmla="*/ 86 w 123"/>
                <a:gd name="T3" fmla="*/ 89 h 225"/>
                <a:gd name="T4" fmla="*/ 85 w 123"/>
                <a:gd name="T5" fmla="*/ 91 h 225"/>
                <a:gd name="T6" fmla="*/ 7 w 123"/>
                <a:gd name="T7" fmla="*/ 209 h 225"/>
                <a:gd name="T8" fmla="*/ 0 w 123"/>
                <a:gd name="T9" fmla="*/ 217 h 225"/>
                <a:gd name="T10" fmla="*/ 2 w 123"/>
                <a:gd name="T11" fmla="*/ 225 h 225"/>
                <a:gd name="T12" fmla="*/ 120 w 123"/>
                <a:gd name="T13" fmla="*/ 13 h 225"/>
                <a:gd name="T14" fmla="*/ 105 w 123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225">
                  <a:moveTo>
                    <a:pt x="105" y="0"/>
                  </a:moveTo>
                  <a:cubicBezTo>
                    <a:pt x="105" y="0"/>
                    <a:pt x="110" y="57"/>
                    <a:pt x="86" y="89"/>
                  </a:cubicBezTo>
                  <a:cubicBezTo>
                    <a:pt x="86" y="90"/>
                    <a:pt x="85" y="90"/>
                    <a:pt x="85" y="91"/>
                  </a:cubicBezTo>
                  <a:cubicBezTo>
                    <a:pt x="74" y="135"/>
                    <a:pt x="51" y="177"/>
                    <a:pt x="7" y="209"/>
                  </a:cubicBezTo>
                  <a:cubicBezTo>
                    <a:pt x="7" y="209"/>
                    <a:pt x="5" y="212"/>
                    <a:pt x="0" y="217"/>
                  </a:cubicBezTo>
                  <a:cubicBezTo>
                    <a:pt x="2" y="225"/>
                    <a:pt x="2" y="225"/>
                    <a:pt x="2" y="225"/>
                  </a:cubicBezTo>
                  <a:cubicBezTo>
                    <a:pt x="123" y="188"/>
                    <a:pt x="120" y="13"/>
                    <a:pt x="120" y="13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DC7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ïsḻíḓe"/>
            <p:cNvSpPr/>
            <p:nvPr/>
          </p:nvSpPr>
          <p:spPr bwMode="auto">
            <a:xfrm>
              <a:off x="5930901" y="3181350"/>
              <a:ext cx="101600" cy="49213"/>
            </a:xfrm>
            <a:custGeom>
              <a:avLst/>
              <a:gdLst>
                <a:gd name="T0" fmla="*/ 27 w 31"/>
                <a:gd name="T1" fmla="*/ 2 h 15"/>
                <a:gd name="T2" fmla="*/ 27 w 31"/>
                <a:gd name="T3" fmla="*/ 4 h 15"/>
                <a:gd name="T4" fmla="*/ 22 w 31"/>
                <a:gd name="T5" fmla="*/ 9 h 15"/>
                <a:gd name="T6" fmla="*/ 16 w 31"/>
                <a:gd name="T7" fmla="*/ 11 h 15"/>
                <a:gd name="T8" fmla="*/ 8 w 31"/>
                <a:gd name="T9" fmla="*/ 8 h 15"/>
                <a:gd name="T10" fmla="*/ 5 w 31"/>
                <a:gd name="T11" fmla="*/ 4 h 15"/>
                <a:gd name="T12" fmla="*/ 4 w 31"/>
                <a:gd name="T13" fmla="*/ 2 h 15"/>
                <a:gd name="T14" fmla="*/ 2 w 31"/>
                <a:gd name="T15" fmla="*/ 0 h 15"/>
                <a:gd name="T16" fmla="*/ 0 w 31"/>
                <a:gd name="T17" fmla="*/ 2 h 15"/>
                <a:gd name="T18" fmla="*/ 2 w 31"/>
                <a:gd name="T19" fmla="*/ 6 h 15"/>
                <a:gd name="T20" fmla="*/ 7 w 31"/>
                <a:gd name="T21" fmla="*/ 12 h 15"/>
                <a:gd name="T22" fmla="*/ 16 w 31"/>
                <a:gd name="T23" fmla="*/ 15 h 15"/>
                <a:gd name="T24" fmla="*/ 27 w 31"/>
                <a:gd name="T25" fmla="*/ 11 h 15"/>
                <a:gd name="T26" fmla="*/ 30 w 31"/>
                <a:gd name="T27" fmla="*/ 6 h 15"/>
                <a:gd name="T28" fmla="*/ 31 w 31"/>
                <a:gd name="T29" fmla="*/ 2 h 15"/>
                <a:gd name="T30" fmla="*/ 29 w 31"/>
                <a:gd name="T31" fmla="*/ 0 h 15"/>
                <a:gd name="T32" fmla="*/ 27 w 31"/>
                <a:gd name="T3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15">
                  <a:moveTo>
                    <a:pt x="27" y="2"/>
                  </a:moveTo>
                  <a:cubicBezTo>
                    <a:pt x="27" y="2"/>
                    <a:pt x="27" y="3"/>
                    <a:pt x="27" y="4"/>
                  </a:cubicBezTo>
                  <a:cubicBezTo>
                    <a:pt x="26" y="6"/>
                    <a:pt x="24" y="8"/>
                    <a:pt x="22" y="9"/>
                  </a:cubicBezTo>
                  <a:cubicBezTo>
                    <a:pt x="20" y="11"/>
                    <a:pt x="18" y="11"/>
                    <a:pt x="16" y="11"/>
                  </a:cubicBezTo>
                  <a:cubicBezTo>
                    <a:pt x="13" y="11"/>
                    <a:pt x="10" y="10"/>
                    <a:pt x="8" y="8"/>
                  </a:cubicBezTo>
                  <a:cubicBezTo>
                    <a:pt x="7" y="7"/>
                    <a:pt x="6" y="6"/>
                    <a:pt x="5" y="4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3" y="9"/>
                    <a:pt x="5" y="11"/>
                    <a:pt x="7" y="12"/>
                  </a:cubicBezTo>
                  <a:cubicBezTo>
                    <a:pt x="10" y="14"/>
                    <a:pt x="13" y="15"/>
                    <a:pt x="16" y="15"/>
                  </a:cubicBezTo>
                  <a:cubicBezTo>
                    <a:pt x="20" y="15"/>
                    <a:pt x="24" y="13"/>
                    <a:pt x="27" y="11"/>
                  </a:cubicBezTo>
                  <a:cubicBezTo>
                    <a:pt x="28" y="9"/>
                    <a:pt x="29" y="8"/>
                    <a:pt x="30" y="6"/>
                  </a:cubicBezTo>
                  <a:cubicBezTo>
                    <a:pt x="31" y="5"/>
                    <a:pt x="31" y="3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îšľiḋe"/>
            <p:cNvSpPr/>
            <p:nvPr/>
          </p:nvSpPr>
          <p:spPr bwMode="auto">
            <a:xfrm>
              <a:off x="6326188" y="3181350"/>
              <a:ext cx="103188" cy="49213"/>
            </a:xfrm>
            <a:custGeom>
              <a:avLst/>
              <a:gdLst>
                <a:gd name="T0" fmla="*/ 27 w 31"/>
                <a:gd name="T1" fmla="*/ 2 h 15"/>
                <a:gd name="T2" fmla="*/ 26 w 31"/>
                <a:gd name="T3" fmla="*/ 4 h 15"/>
                <a:gd name="T4" fmla="*/ 22 w 31"/>
                <a:gd name="T5" fmla="*/ 9 h 15"/>
                <a:gd name="T6" fmla="*/ 15 w 31"/>
                <a:gd name="T7" fmla="*/ 11 h 15"/>
                <a:gd name="T8" fmla="*/ 7 w 31"/>
                <a:gd name="T9" fmla="*/ 8 h 15"/>
                <a:gd name="T10" fmla="*/ 5 w 31"/>
                <a:gd name="T11" fmla="*/ 4 h 15"/>
                <a:gd name="T12" fmla="*/ 4 w 31"/>
                <a:gd name="T13" fmla="*/ 2 h 15"/>
                <a:gd name="T14" fmla="*/ 2 w 31"/>
                <a:gd name="T15" fmla="*/ 0 h 15"/>
                <a:gd name="T16" fmla="*/ 0 w 31"/>
                <a:gd name="T17" fmla="*/ 2 h 15"/>
                <a:gd name="T18" fmla="*/ 1 w 31"/>
                <a:gd name="T19" fmla="*/ 6 h 15"/>
                <a:gd name="T20" fmla="*/ 7 w 31"/>
                <a:gd name="T21" fmla="*/ 12 h 15"/>
                <a:gd name="T22" fmla="*/ 15 w 31"/>
                <a:gd name="T23" fmla="*/ 15 h 15"/>
                <a:gd name="T24" fmla="*/ 26 w 31"/>
                <a:gd name="T25" fmla="*/ 11 h 15"/>
                <a:gd name="T26" fmla="*/ 29 w 31"/>
                <a:gd name="T27" fmla="*/ 6 h 15"/>
                <a:gd name="T28" fmla="*/ 31 w 31"/>
                <a:gd name="T29" fmla="*/ 2 h 15"/>
                <a:gd name="T30" fmla="*/ 29 w 31"/>
                <a:gd name="T31" fmla="*/ 0 h 15"/>
                <a:gd name="T32" fmla="*/ 27 w 31"/>
                <a:gd name="T3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15">
                  <a:moveTo>
                    <a:pt x="27" y="2"/>
                  </a:moveTo>
                  <a:cubicBezTo>
                    <a:pt x="27" y="2"/>
                    <a:pt x="26" y="3"/>
                    <a:pt x="26" y="4"/>
                  </a:cubicBezTo>
                  <a:cubicBezTo>
                    <a:pt x="25" y="6"/>
                    <a:pt x="24" y="8"/>
                    <a:pt x="22" y="9"/>
                  </a:cubicBezTo>
                  <a:cubicBezTo>
                    <a:pt x="20" y="11"/>
                    <a:pt x="18" y="11"/>
                    <a:pt x="15" y="11"/>
                  </a:cubicBezTo>
                  <a:cubicBezTo>
                    <a:pt x="12" y="11"/>
                    <a:pt x="9" y="10"/>
                    <a:pt x="7" y="8"/>
                  </a:cubicBezTo>
                  <a:cubicBezTo>
                    <a:pt x="6" y="7"/>
                    <a:pt x="5" y="6"/>
                    <a:pt x="5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2" y="9"/>
                    <a:pt x="4" y="11"/>
                    <a:pt x="7" y="12"/>
                  </a:cubicBezTo>
                  <a:cubicBezTo>
                    <a:pt x="9" y="14"/>
                    <a:pt x="12" y="15"/>
                    <a:pt x="15" y="15"/>
                  </a:cubicBezTo>
                  <a:cubicBezTo>
                    <a:pt x="20" y="15"/>
                    <a:pt x="23" y="13"/>
                    <a:pt x="26" y="11"/>
                  </a:cubicBezTo>
                  <a:cubicBezTo>
                    <a:pt x="28" y="9"/>
                    <a:pt x="29" y="8"/>
                    <a:pt x="29" y="6"/>
                  </a:cubicBezTo>
                  <a:cubicBezTo>
                    <a:pt x="30" y="5"/>
                    <a:pt x="31" y="3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íṧḻîḓe"/>
            <p:cNvSpPr/>
            <p:nvPr/>
          </p:nvSpPr>
          <p:spPr bwMode="auto">
            <a:xfrm>
              <a:off x="6129338" y="3683000"/>
              <a:ext cx="101600" cy="52388"/>
            </a:xfrm>
            <a:custGeom>
              <a:avLst/>
              <a:gdLst>
                <a:gd name="T0" fmla="*/ 27 w 31"/>
                <a:gd name="T1" fmla="*/ 2 h 16"/>
                <a:gd name="T2" fmla="*/ 26 w 31"/>
                <a:gd name="T3" fmla="*/ 5 h 16"/>
                <a:gd name="T4" fmla="*/ 22 w 31"/>
                <a:gd name="T5" fmla="*/ 9 h 16"/>
                <a:gd name="T6" fmla="*/ 16 w 31"/>
                <a:gd name="T7" fmla="*/ 12 h 16"/>
                <a:gd name="T8" fmla="*/ 7 w 31"/>
                <a:gd name="T9" fmla="*/ 8 h 16"/>
                <a:gd name="T10" fmla="*/ 5 w 31"/>
                <a:gd name="T11" fmla="*/ 5 h 16"/>
                <a:gd name="T12" fmla="*/ 4 w 31"/>
                <a:gd name="T13" fmla="*/ 2 h 16"/>
                <a:gd name="T14" fmla="*/ 2 w 31"/>
                <a:gd name="T15" fmla="*/ 0 h 16"/>
                <a:gd name="T16" fmla="*/ 0 w 31"/>
                <a:gd name="T17" fmla="*/ 2 h 16"/>
                <a:gd name="T18" fmla="*/ 1 w 31"/>
                <a:gd name="T19" fmla="*/ 7 h 16"/>
                <a:gd name="T20" fmla="*/ 7 w 31"/>
                <a:gd name="T21" fmla="*/ 13 h 16"/>
                <a:gd name="T22" fmla="*/ 16 w 31"/>
                <a:gd name="T23" fmla="*/ 16 h 16"/>
                <a:gd name="T24" fmla="*/ 26 w 31"/>
                <a:gd name="T25" fmla="*/ 11 h 16"/>
                <a:gd name="T26" fmla="*/ 30 w 31"/>
                <a:gd name="T27" fmla="*/ 7 h 16"/>
                <a:gd name="T28" fmla="*/ 31 w 31"/>
                <a:gd name="T29" fmla="*/ 2 h 16"/>
                <a:gd name="T30" fmla="*/ 29 w 31"/>
                <a:gd name="T31" fmla="*/ 0 h 16"/>
                <a:gd name="T32" fmla="*/ 27 w 31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16">
                  <a:moveTo>
                    <a:pt x="27" y="2"/>
                  </a:moveTo>
                  <a:cubicBezTo>
                    <a:pt x="27" y="3"/>
                    <a:pt x="27" y="4"/>
                    <a:pt x="26" y="5"/>
                  </a:cubicBezTo>
                  <a:cubicBezTo>
                    <a:pt x="25" y="6"/>
                    <a:pt x="24" y="8"/>
                    <a:pt x="22" y="9"/>
                  </a:cubicBezTo>
                  <a:cubicBezTo>
                    <a:pt x="20" y="11"/>
                    <a:pt x="18" y="12"/>
                    <a:pt x="16" y="12"/>
                  </a:cubicBezTo>
                  <a:cubicBezTo>
                    <a:pt x="12" y="12"/>
                    <a:pt x="10" y="10"/>
                    <a:pt x="7" y="8"/>
                  </a:cubicBezTo>
                  <a:cubicBezTo>
                    <a:pt x="6" y="7"/>
                    <a:pt x="5" y="6"/>
                    <a:pt x="5" y="5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1" y="7"/>
                  </a:cubicBezTo>
                  <a:cubicBezTo>
                    <a:pt x="3" y="9"/>
                    <a:pt x="4" y="11"/>
                    <a:pt x="7" y="13"/>
                  </a:cubicBezTo>
                  <a:cubicBezTo>
                    <a:pt x="9" y="14"/>
                    <a:pt x="12" y="16"/>
                    <a:pt x="16" y="16"/>
                  </a:cubicBezTo>
                  <a:cubicBezTo>
                    <a:pt x="20" y="16"/>
                    <a:pt x="24" y="14"/>
                    <a:pt x="26" y="11"/>
                  </a:cubicBezTo>
                  <a:cubicBezTo>
                    <a:pt x="28" y="10"/>
                    <a:pt x="29" y="8"/>
                    <a:pt x="30" y="7"/>
                  </a:cubicBezTo>
                  <a:cubicBezTo>
                    <a:pt x="31" y="5"/>
                    <a:pt x="31" y="4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lose/>
                </a:path>
              </a:pathLst>
            </a:custGeom>
            <a:solidFill>
              <a:srgbClr val="D67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îṩlîďê"/>
            <p:cNvSpPr/>
            <p:nvPr/>
          </p:nvSpPr>
          <p:spPr bwMode="auto">
            <a:xfrm>
              <a:off x="5738813" y="4203700"/>
              <a:ext cx="871538" cy="1360488"/>
            </a:xfrm>
            <a:custGeom>
              <a:avLst/>
              <a:gdLst>
                <a:gd name="T0" fmla="*/ 224 w 264"/>
                <a:gd name="T1" fmla="*/ 8 h 413"/>
                <a:gd name="T2" fmla="*/ 134 w 264"/>
                <a:gd name="T3" fmla="*/ 53 h 413"/>
                <a:gd name="T4" fmla="*/ 35 w 264"/>
                <a:gd name="T5" fmla="*/ 0 h 413"/>
                <a:gd name="T6" fmla="*/ 0 w 264"/>
                <a:gd name="T7" fmla="*/ 23 h 413"/>
                <a:gd name="T8" fmla="*/ 106 w 264"/>
                <a:gd name="T9" fmla="*/ 413 h 413"/>
                <a:gd name="T10" fmla="*/ 191 w 264"/>
                <a:gd name="T11" fmla="*/ 413 h 413"/>
                <a:gd name="T12" fmla="*/ 264 w 264"/>
                <a:gd name="T13" fmla="*/ 30 h 413"/>
                <a:gd name="T14" fmla="*/ 224 w 264"/>
                <a:gd name="T15" fmla="*/ 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413">
                  <a:moveTo>
                    <a:pt x="224" y="8"/>
                  </a:moveTo>
                  <a:cubicBezTo>
                    <a:pt x="192" y="26"/>
                    <a:pt x="134" y="53"/>
                    <a:pt x="134" y="5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06" y="413"/>
                    <a:pt x="106" y="413"/>
                    <a:pt x="106" y="413"/>
                  </a:cubicBezTo>
                  <a:cubicBezTo>
                    <a:pt x="191" y="413"/>
                    <a:pt x="191" y="413"/>
                    <a:pt x="191" y="413"/>
                  </a:cubicBezTo>
                  <a:cubicBezTo>
                    <a:pt x="264" y="30"/>
                    <a:pt x="264" y="30"/>
                    <a:pt x="264" y="30"/>
                  </a:cubicBezTo>
                  <a:lnTo>
                    <a:pt x="22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išľiḋe"/>
            <p:cNvSpPr/>
            <p:nvPr/>
          </p:nvSpPr>
          <p:spPr bwMode="auto">
            <a:xfrm>
              <a:off x="6135688" y="4391025"/>
              <a:ext cx="22225" cy="1173163"/>
            </a:xfrm>
            <a:custGeom>
              <a:avLst/>
              <a:gdLst>
                <a:gd name="T0" fmla="*/ 6 w 14"/>
                <a:gd name="T1" fmla="*/ 0 h 739"/>
                <a:gd name="T2" fmla="*/ 0 w 14"/>
                <a:gd name="T3" fmla="*/ 739 h 739"/>
                <a:gd name="T4" fmla="*/ 8 w 14"/>
                <a:gd name="T5" fmla="*/ 739 h 739"/>
                <a:gd name="T6" fmla="*/ 14 w 14"/>
                <a:gd name="T7" fmla="*/ 0 h 739"/>
                <a:gd name="T8" fmla="*/ 6 w 14"/>
                <a:gd name="T9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39">
                  <a:moveTo>
                    <a:pt x="6" y="0"/>
                  </a:moveTo>
                  <a:lnTo>
                    <a:pt x="0" y="739"/>
                  </a:lnTo>
                  <a:lnTo>
                    <a:pt x="8" y="739"/>
                  </a:lnTo>
                  <a:lnTo>
                    <a:pt x="1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0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îşľïḋê"/>
            <p:cNvSpPr/>
            <p:nvPr/>
          </p:nvSpPr>
          <p:spPr bwMode="auto">
            <a:xfrm>
              <a:off x="6135688" y="4391025"/>
              <a:ext cx="22225" cy="1173163"/>
            </a:xfrm>
            <a:custGeom>
              <a:avLst/>
              <a:gdLst>
                <a:gd name="T0" fmla="*/ 6 w 14"/>
                <a:gd name="T1" fmla="*/ 0 h 739"/>
                <a:gd name="T2" fmla="*/ 0 w 14"/>
                <a:gd name="T3" fmla="*/ 739 h 739"/>
                <a:gd name="T4" fmla="*/ 8 w 14"/>
                <a:gd name="T5" fmla="*/ 739 h 739"/>
                <a:gd name="T6" fmla="*/ 14 w 14"/>
                <a:gd name="T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39">
                  <a:moveTo>
                    <a:pt x="6" y="0"/>
                  </a:moveTo>
                  <a:lnTo>
                    <a:pt x="0" y="739"/>
                  </a:lnTo>
                  <a:lnTo>
                    <a:pt x="8" y="739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íş1ïḓé"/>
            <p:cNvSpPr/>
            <p:nvPr/>
          </p:nvSpPr>
          <p:spPr bwMode="auto">
            <a:xfrm>
              <a:off x="5738813" y="4105275"/>
              <a:ext cx="442913" cy="395288"/>
            </a:xfrm>
            <a:custGeom>
              <a:avLst/>
              <a:gdLst>
                <a:gd name="T0" fmla="*/ 279 w 279"/>
                <a:gd name="T1" fmla="*/ 172 h 249"/>
                <a:gd name="T2" fmla="*/ 82 w 279"/>
                <a:gd name="T3" fmla="*/ 249 h 249"/>
                <a:gd name="T4" fmla="*/ 0 w 279"/>
                <a:gd name="T5" fmla="*/ 110 h 249"/>
                <a:gd name="T6" fmla="*/ 27 w 279"/>
                <a:gd name="T7" fmla="*/ 0 h 249"/>
                <a:gd name="T8" fmla="*/ 279 w 279"/>
                <a:gd name="T9" fmla="*/ 17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9">
                  <a:moveTo>
                    <a:pt x="279" y="172"/>
                  </a:moveTo>
                  <a:lnTo>
                    <a:pt x="82" y="249"/>
                  </a:lnTo>
                  <a:lnTo>
                    <a:pt x="0" y="110"/>
                  </a:lnTo>
                  <a:lnTo>
                    <a:pt x="27" y="0"/>
                  </a:lnTo>
                  <a:lnTo>
                    <a:pt x="279" y="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iŝḷîḍé"/>
            <p:cNvSpPr/>
            <p:nvPr/>
          </p:nvSpPr>
          <p:spPr bwMode="auto">
            <a:xfrm>
              <a:off x="6181726" y="4105275"/>
              <a:ext cx="428625" cy="395288"/>
            </a:xfrm>
            <a:custGeom>
              <a:avLst/>
              <a:gdLst>
                <a:gd name="T0" fmla="*/ 0 w 270"/>
                <a:gd name="T1" fmla="*/ 172 h 249"/>
                <a:gd name="T2" fmla="*/ 195 w 270"/>
                <a:gd name="T3" fmla="*/ 249 h 249"/>
                <a:gd name="T4" fmla="*/ 270 w 270"/>
                <a:gd name="T5" fmla="*/ 124 h 249"/>
                <a:gd name="T6" fmla="*/ 247 w 270"/>
                <a:gd name="T7" fmla="*/ 0 h 249"/>
                <a:gd name="T8" fmla="*/ 0 w 270"/>
                <a:gd name="T9" fmla="*/ 17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49">
                  <a:moveTo>
                    <a:pt x="0" y="172"/>
                  </a:moveTo>
                  <a:lnTo>
                    <a:pt x="195" y="249"/>
                  </a:lnTo>
                  <a:lnTo>
                    <a:pt x="270" y="124"/>
                  </a:lnTo>
                  <a:lnTo>
                    <a:pt x="247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íšļiďè"/>
            <p:cNvSpPr/>
            <p:nvPr/>
          </p:nvSpPr>
          <p:spPr bwMode="auto">
            <a:xfrm>
              <a:off x="5864226" y="4375150"/>
              <a:ext cx="317500" cy="128588"/>
            </a:xfrm>
            <a:custGeom>
              <a:avLst/>
              <a:gdLst>
                <a:gd name="T0" fmla="*/ 3 w 200"/>
                <a:gd name="T1" fmla="*/ 81 h 81"/>
                <a:gd name="T2" fmla="*/ 200 w 200"/>
                <a:gd name="T3" fmla="*/ 4 h 81"/>
                <a:gd name="T4" fmla="*/ 198 w 200"/>
                <a:gd name="T5" fmla="*/ 0 h 81"/>
                <a:gd name="T6" fmla="*/ 0 w 200"/>
                <a:gd name="T7" fmla="*/ 77 h 81"/>
                <a:gd name="T8" fmla="*/ 3 w 20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1">
                  <a:moveTo>
                    <a:pt x="3" y="81"/>
                  </a:moveTo>
                  <a:lnTo>
                    <a:pt x="200" y="4"/>
                  </a:lnTo>
                  <a:lnTo>
                    <a:pt x="198" y="0"/>
                  </a:lnTo>
                  <a:lnTo>
                    <a:pt x="0" y="77"/>
                  </a:lnTo>
                  <a:lnTo>
                    <a:pt x="3" y="81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ï$lïdê"/>
            <p:cNvSpPr/>
            <p:nvPr/>
          </p:nvSpPr>
          <p:spPr bwMode="auto">
            <a:xfrm>
              <a:off x="5864226" y="4375150"/>
              <a:ext cx="317500" cy="128588"/>
            </a:xfrm>
            <a:custGeom>
              <a:avLst/>
              <a:gdLst>
                <a:gd name="T0" fmla="*/ 3 w 200"/>
                <a:gd name="T1" fmla="*/ 81 h 81"/>
                <a:gd name="T2" fmla="*/ 200 w 200"/>
                <a:gd name="T3" fmla="*/ 4 h 81"/>
                <a:gd name="T4" fmla="*/ 198 w 200"/>
                <a:gd name="T5" fmla="*/ 0 h 81"/>
                <a:gd name="T6" fmla="*/ 0 w 200"/>
                <a:gd name="T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81">
                  <a:moveTo>
                    <a:pt x="3" y="81"/>
                  </a:moveTo>
                  <a:lnTo>
                    <a:pt x="200" y="4"/>
                  </a:lnTo>
                  <a:lnTo>
                    <a:pt x="198" y="0"/>
                  </a:lnTo>
                  <a:lnTo>
                    <a:pt x="0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îṣļiḓè"/>
            <p:cNvSpPr/>
            <p:nvPr/>
          </p:nvSpPr>
          <p:spPr bwMode="auto">
            <a:xfrm>
              <a:off x="6178551" y="4375150"/>
              <a:ext cx="315913" cy="128588"/>
            </a:xfrm>
            <a:custGeom>
              <a:avLst/>
              <a:gdLst>
                <a:gd name="T0" fmla="*/ 0 w 199"/>
                <a:gd name="T1" fmla="*/ 4 h 81"/>
                <a:gd name="T2" fmla="*/ 197 w 199"/>
                <a:gd name="T3" fmla="*/ 81 h 81"/>
                <a:gd name="T4" fmla="*/ 199 w 199"/>
                <a:gd name="T5" fmla="*/ 77 h 81"/>
                <a:gd name="T6" fmla="*/ 2 w 199"/>
                <a:gd name="T7" fmla="*/ 0 h 81"/>
                <a:gd name="T8" fmla="*/ 0 w 199"/>
                <a:gd name="T9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81">
                  <a:moveTo>
                    <a:pt x="0" y="4"/>
                  </a:moveTo>
                  <a:lnTo>
                    <a:pt x="197" y="81"/>
                  </a:lnTo>
                  <a:lnTo>
                    <a:pt x="199" y="77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îśļiḋê"/>
            <p:cNvSpPr/>
            <p:nvPr/>
          </p:nvSpPr>
          <p:spPr bwMode="auto">
            <a:xfrm>
              <a:off x="6178551" y="4375150"/>
              <a:ext cx="315913" cy="128588"/>
            </a:xfrm>
            <a:custGeom>
              <a:avLst/>
              <a:gdLst>
                <a:gd name="T0" fmla="*/ 0 w 199"/>
                <a:gd name="T1" fmla="*/ 4 h 81"/>
                <a:gd name="T2" fmla="*/ 197 w 199"/>
                <a:gd name="T3" fmla="*/ 81 h 81"/>
                <a:gd name="T4" fmla="*/ 199 w 199"/>
                <a:gd name="T5" fmla="*/ 77 h 81"/>
                <a:gd name="T6" fmla="*/ 2 w 199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81">
                  <a:moveTo>
                    <a:pt x="0" y="4"/>
                  </a:moveTo>
                  <a:lnTo>
                    <a:pt x="197" y="81"/>
                  </a:lnTo>
                  <a:lnTo>
                    <a:pt x="199" y="7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iŝḷîḍe"/>
            <p:cNvSpPr/>
            <p:nvPr/>
          </p:nvSpPr>
          <p:spPr bwMode="auto">
            <a:xfrm>
              <a:off x="5432426" y="4279900"/>
              <a:ext cx="1508125" cy="1466850"/>
            </a:xfrm>
            <a:custGeom>
              <a:avLst/>
              <a:gdLst>
                <a:gd name="T0" fmla="*/ 742 w 950"/>
                <a:gd name="T1" fmla="*/ 14 h 924"/>
                <a:gd name="T2" fmla="*/ 476 w 950"/>
                <a:gd name="T3" fmla="*/ 382 h 924"/>
                <a:gd name="T4" fmla="*/ 193 w 950"/>
                <a:gd name="T5" fmla="*/ 0 h 924"/>
                <a:gd name="T6" fmla="*/ 0 w 950"/>
                <a:gd name="T7" fmla="*/ 139 h 924"/>
                <a:gd name="T8" fmla="*/ 79 w 950"/>
                <a:gd name="T9" fmla="*/ 924 h 924"/>
                <a:gd name="T10" fmla="*/ 869 w 950"/>
                <a:gd name="T11" fmla="*/ 924 h 924"/>
                <a:gd name="T12" fmla="*/ 950 w 950"/>
                <a:gd name="T13" fmla="*/ 139 h 924"/>
                <a:gd name="T14" fmla="*/ 742 w 950"/>
                <a:gd name="T15" fmla="*/ 1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924">
                  <a:moveTo>
                    <a:pt x="742" y="14"/>
                  </a:moveTo>
                  <a:lnTo>
                    <a:pt x="476" y="382"/>
                  </a:lnTo>
                  <a:lnTo>
                    <a:pt x="193" y="0"/>
                  </a:lnTo>
                  <a:lnTo>
                    <a:pt x="0" y="139"/>
                  </a:lnTo>
                  <a:lnTo>
                    <a:pt x="79" y="924"/>
                  </a:lnTo>
                  <a:lnTo>
                    <a:pt x="869" y="924"/>
                  </a:lnTo>
                  <a:lnTo>
                    <a:pt x="950" y="139"/>
                  </a:lnTo>
                  <a:lnTo>
                    <a:pt x="742" y="14"/>
                  </a:lnTo>
                  <a:close/>
                </a:path>
              </a:pathLst>
            </a:custGeom>
            <a:solidFill>
              <a:srgbClr val="FE8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iṩľïḑè"/>
            <p:cNvSpPr/>
            <p:nvPr/>
          </p:nvSpPr>
          <p:spPr bwMode="auto">
            <a:xfrm>
              <a:off x="6172201" y="4414838"/>
              <a:ext cx="33338" cy="36513"/>
            </a:xfrm>
            <a:prstGeom prst="ellipse">
              <a:avLst/>
            </a:prstGeom>
            <a:solidFill>
              <a:srgbClr val="40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îṡ1ide"/>
            <p:cNvSpPr/>
            <p:nvPr/>
          </p:nvSpPr>
          <p:spPr bwMode="auto">
            <a:xfrm>
              <a:off x="6172201" y="4595813"/>
              <a:ext cx="33338" cy="33338"/>
            </a:xfrm>
            <a:prstGeom prst="ellipse">
              <a:avLst/>
            </a:prstGeom>
            <a:solidFill>
              <a:srgbClr val="40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îṡḻiḋe"/>
            <p:cNvSpPr/>
            <p:nvPr/>
          </p:nvSpPr>
          <p:spPr bwMode="auto">
            <a:xfrm>
              <a:off x="6172201" y="4773613"/>
              <a:ext cx="33338" cy="36513"/>
            </a:xfrm>
            <a:prstGeom prst="ellipse">
              <a:avLst/>
            </a:prstGeom>
            <a:solidFill>
              <a:srgbClr val="40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ïş1îde"/>
            <p:cNvSpPr/>
            <p:nvPr/>
          </p:nvSpPr>
          <p:spPr bwMode="auto">
            <a:xfrm>
              <a:off x="6726238" y="4500563"/>
              <a:ext cx="960438" cy="1285875"/>
            </a:xfrm>
            <a:custGeom>
              <a:avLst/>
              <a:gdLst>
                <a:gd name="T0" fmla="*/ 65 w 291"/>
                <a:gd name="T1" fmla="*/ 0 h 390"/>
                <a:gd name="T2" fmla="*/ 250 w 291"/>
                <a:gd name="T3" fmla="*/ 286 h 390"/>
                <a:gd name="T4" fmla="*/ 0 w 291"/>
                <a:gd name="T5" fmla="*/ 378 h 390"/>
                <a:gd name="T6" fmla="*/ 8 w 291"/>
                <a:gd name="T7" fmla="*/ 315 h 390"/>
                <a:gd name="T8" fmla="*/ 167 w 291"/>
                <a:gd name="T9" fmla="*/ 284 h 390"/>
                <a:gd name="T10" fmla="*/ 51 w 291"/>
                <a:gd name="T11" fmla="*/ 140 h 390"/>
                <a:gd name="T12" fmla="*/ 65 w 291"/>
                <a:gd name="T1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390">
                  <a:moveTo>
                    <a:pt x="65" y="0"/>
                  </a:moveTo>
                  <a:cubicBezTo>
                    <a:pt x="65" y="0"/>
                    <a:pt x="198" y="139"/>
                    <a:pt x="250" y="286"/>
                  </a:cubicBezTo>
                  <a:cubicBezTo>
                    <a:pt x="291" y="390"/>
                    <a:pt x="0" y="378"/>
                    <a:pt x="0" y="378"/>
                  </a:cubicBezTo>
                  <a:cubicBezTo>
                    <a:pt x="8" y="315"/>
                    <a:pt x="8" y="315"/>
                    <a:pt x="8" y="315"/>
                  </a:cubicBezTo>
                  <a:cubicBezTo>
                    <a:pt x="167" y="284"/>
                    <a:pt x="167" y="284"/>
                    <a:pt x="167" y="284"/>
                  </a:cubicBezTo>
                  <a:cubicBezTo>
                    <a:pt x="51" y="140"/>
                    <a:pt x="51" y="140"/>
                    <a:pt x="51" y="14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E8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i$ļîde"/>
            <p:cNvSpPr/>
            <p:nvPr/>
          </p:nvSpPr>
          <p:spPr bwMode="auto">
            <a:xfrm>
              <a:off x="4649788" y="4500563"/>
              <a:ext cx="984250" cy="1255713"/>
            </a:xfrm>
            <a:custGeom>
              <a:avLst/>
              <a:gdLst>
                <a:gd name="T0" fmla="*/ 237 w 298"/>
                <a:gd name="T1" fmla="*/ 0 h 381"/>
                <a:gd name="T2" fmla="*/ 124 w 298"/>
                <a:gd name="T3" fmla="*/ 271 h 381"/>
                <a:gd name="T4" fmla="*/ 0 w 298"/>
                <a:gd name="T5" fmla="*/ 317 h 381"/>
                <a:gd name="T6" fmla="*/ 0 w 298"/>
                <a:gd name="T7" fmla="*/ 378 h 381"/>
                <a:gd name="T8" fmla="*/ 129 w 298"/>
                <a:gd name="T9" fmla="*/ 378 h 381"/>
                <a:gd name="T10" fmla="*/ 235 w 298"/>
                <a:gd name="T11" fmla="*/ 263 h 381"/>
                <a:gd name="T12" fmla="*/ 237 w 298"/>
                <a:gd name="T1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381">
                  <a:moveTo>
                    <a:pt x="237" y="0"/>
                  </a:moveTo>
                  <a:cubicBezTo>
                    <a:pt x="237" y="0"/>
                    <a:pt x="152" y="243"/>
                    <a:pt x="124" y="271"/>
                  </a:cubicBezTo>
                  <a:cubicBezTo>
                    <a:pt x="95" y="299"/>
                    <a:pt x="0" y="317"/>
                    <a:pt x="0" y="317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129" y="378"/>
                    <a:pt x="129" y="378"/>
                    <a:pt x="129" y="378"/>
                  </a:cubicBezTo>
                  <a:cubicBezTo>
                    <a:pt x="129" y="378"/>
                    <a:pt x="187" y="381"/>
                    <a:pt x="235" y="263"/>
                  </a:cubicBezTo>
                  <a:cubicBezTo>
                    <a:pt x="248" y="231"/>
                    <a:pt x="298" y="74"/>
                    <a:pt x="237" y="0"/>
                  </a:cubicBezTo>
                  <a:close/>
                </a:path>
              </a:pathLst>
            </a:custGeom>
            <a:solidFill>
              <a:srgbClr val="FE8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î$ḷiďé"/>
            <p:cNvSpPr/>
            <p:nvPr/>
          </p:nvSpPr>
          <p:spPr bwMode="auto">
            <a:xfrm>
              <a:off x="3630613" y="5746750"/>
              <a:ext cx="5197475" cy="184150"/>
            </a:xfrm>
            <a:prstGeom prst="rect">
              <a:avLst/>
            </a:prstGeom>
            <a:solidFill>
              <a:srgbClr val="417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îš1íḑè"/>
            <p:cNvSpPr/>
            <p:nvPr/>
          </p:nvSpPr>
          <p:spPr bwMode="auto">
            <a:xfrm>
              <a:off x="5683251" y="4279900"/>
              <a:ext cx="1003300" cy="735013"/>
            </a:xfrm>
            <a:custGeom>
              <a:avLst/>
              <a:gdLst>
                <a:gd name="T0" fmla="*/ 0 w 632"/>
                <a:gd name="T1" fmla="*/ 25 h 463"/>
                <a:gd name="T2" fmla="*/ 318 w 632"/>
                <a:gd name="T3" fmla="*/ 463 h 463"/>
                <a:gd name="T4" fmla="*/ 632 w 632"/>
                <a:gd name="T5" fmla="*/ 43 h 463"/>
                <a:gd name="T6" fmla="*/ 586 w 632"/>
                <a:gd name="T7" fmla="*/ 14 h 463"/>
                <a:gd name="T8" fmla="*/ 314 w 632"/>
                <a:gd name="T9" fmla="*/ 373 h 463"/>
                <a:gd name="T10" fmla="*/ 35 w 632"/>
                <a:gd name="T11" fmla="*/ 0 h 463"/>
                <a:gd name="T12" fmla="*/ 0 w 632"/>
                <a:gd name="T13" fmla="*/ 2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463">
                  <a:moveTo>
                    <a:pt x="0" y="25"/>
                  </a:moveTo>
                  <a:lnTo>
                    <a:pt x="318" y="463"/>
                  </a:lnTo>
                  <a:lnTo>
                    <a:pt x="632" y="43"/>
                  </a:lnTo>
                  <a:lnTo>
                    <a:pt x="586" y="14"/>
                  </a:lnTo>
                  <a:lnTo>
                    <a:pt x="314" y="373"/>
                  </a:lnTo>
                  <a:lnTo>
                    <a:pt x="3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C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iṥlîḑê"/>
            <p:cNvSpPr/>
            <p:nvPr/>
          </p:nvSpPr>
          <p:spPr bwMode="auto">
            <a:xfrm>
              <a:off x="5300663" y="4645025"/>
              <a:ext cx="1857375" cy="1022350"/>
            </a:xfrm>
            <a:prstGeom prst="rect">
              <a:avLst/>
            </a:prstGeom>
            <a:solidFill>
              <a:srgbClr val="354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işľîḓé"/>
            <p:cNvSpPr/>
            <p:nvPr/>
          </p:nvSpPr>
          <p:spPr bwMode="auto">
            <a:xfrm>
              <a:off x="5300663" y="5667375"/>
              <a:ext cx="1857375" cy="79375"/>
            </a:xfrm>
            <a:prstGeom prst="rect">
              <a:avLst/>
            </a:pr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iṥľiďè"/>
            <p:cNvSpPr/>
            <p:nvPr/>
          </p:nvSpPr>
          <p:spPr bwMode="auto">
            <a:xfrm>
              <a:off x="6105526" y="5030788"/>
              <a:ext cx="247650" cy="250825"/>
            </a:xfrm>
            <a:prstGeom prst="ellipse">
              <a:avLst/>
            </a:prstGeom>
            <a:solidFill>
              <a:srgbClr val="8C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ïšlïḋê"/>
            <p:cNvSpPr/>
            <p:nvPr/>
          </p:nvSpPr>
          <p:spPr bwMode="auto">
            <a:xfrm>
              <a:off x="5168901" y="3594100"/>
              <a:ext cx="352425" cy="303213"/>
            </a:xfrm>
            <a:custGeom>
              <a:avLst/>
              <a:gdLst>
                <a:gd name="T0" fmla="*/ 87 w 107"/>
                <a:gd name="T1" fmla="*/ 36 h 92"/>
                <a:gd name="T2" fmla="*/ 98 w 107"/>
                <a:gd name="T3" fmla="*/ 21 h 92"/>
                <a:gd name="T4" fmla="*/ 76 w 107"/>
                <a:gd name="T5" fmla="*/ 20 h 92"/>
                <a:gd name="T6" fmla="*/ 79 w 107"/>
                <a:gd name="T7" fmla="*/ 11 h 92"/>
                <a:gd name="T8" fmla="*/ 0 w 107"/>
                <a:gd name="T9" fmla="*/ 32 h 92"/>
                <a:gd name="T10" fmla="*/ 23 w 107"/>
                <a:gd name="T11" fmla="*/ 92 h 92"/>
                <a:gd name="T12" fmla="*/ 98 w 107"/>
                <a:gd name="T13" fmla="*/ 40 h 92"/>
                <a:gd name="T14" fmla="*/ 87 w 107"/>
                <a:gd name="T15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2">
                  <a:moveTo>
                    <a:pt x="87" y="36"/>
                  </a:moveTo>
                  <a:cubicBezTo>
                    <a:pt x="95" y="31"/>
                    <a:pt x="100" y="26"/>
                    <a:pt x="98" y="21"/>
                  </a:cubicBezTo>
                  <a:cubicBezTo>
                    <a:pt x="96" y="15"/>
                    <a:pt x="86" y="16"/>
                    <a:pt x="76" y="20"/>
                  </a:cubicBezTo>
                  <a:cubicBezTo>
                    <a:pt x="79" y="17"/>
                    <a:pt x="80" y="14"/>
                    <a:pt x="79" y="11"/>
                  </a:cubicBezTo>
                  <a:cubicBezTo>
                    <a:pt x="74" y="0"/>
                    <a:pt x="0" y="32"/>
                    <a:pt x="0" y="3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107" y="61"/>
                    <a:pt x="98" y="40"/>
                  </a:cubicBezTo>
                  <a:cubicBezTo>
                    <a:pt x="97" y="36"/>
                    <a:pt x="93" y="35"/>
                    <a:pt x="87" y="36"/>
                  </a:cubicBez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íṥļiḍè"/>
            <p:cNvSpPr/>
            <p:nvPr/>
          </p:nvSpPr>
          <p:spPr bwMode="auto">
            <a:xfrm>
              <a:off x="5618163" y="3787775"/>
              <a:ext cx="190500" cy="204788"/>
            </a:xfrm>
            <a:custGeom>
              <a:avLst/>
              <a:gdLst>
                <a:gd name="T0" fmla="*/ 56 w 58"/>
                <a:gd name="T1" fmla="*/ 39 h 62"/>
                <a:gd name="T2" fmla="*/ 52 w 58"/>
                <a:gd name="T3" fmla="*/ 34 h 62"/>
                <a:gd name="T4" fmla="*/ 32 w 58"/>
                <a:gd name="T5" fmla="*/ 15 h 62"/>
                <a:gd name="T6" fmla="*/ 22 w 58"/>
                <a:gd name="T7" fmla="*/ 4 h 62"/>
                <a:gd name="T8" fmla="*/ 14 w 58"/>
                <a:gd name="T9" fmla="*/ 2 h 62"/>
                <a:gd name="T10" fmla="*/ 4 w 58"/>
                <a:gd name="T11" fmla="*/ 7 h 62"/>
                <a:gd name="T12" fmla="*/ 0 w 58"/>
                <a:gd name="T13" fmla="*/ 10 h 62"/>
                <a:gd name="T14" fmla="*/ 47 w 58"/>
                <a:gd name="T15" fmla="*/ 62 h 62"/>
                <a:gd name="T16" fmla="*/ 50 w 58"/>
                <a:gd name="T17" fmla="*/ 58 h 62"/>
                <a:gd name="T18" fmla="*/ 56 w 58"/>
                <a:gd name="T19" fmla="*/ 47 h 62"/>
                <a:gd name="T20" fmla="*/ 57 w 58"/>
                <a:gd name="T21" fmla="*/ 46 h 62"/>
                <a:gd name="T22" fmla="*/ 58 w 58"/>
                <a:gd name="T23" fmla="*/ 43 h 62"/>
                <a:gd name="T24" fmla="*/ 56 w 58"/>
                <a:gd name="T25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56" y="39"/>
                  </a:moveTo>
                  <a:cubicBezTo>
                    <a:pt x="55" y="37"/>
                    <a:pt x="53" y="35"/>
                    <a:pt x="52" y="34"/>
                  </a:cubicBezTo>
                  <a:cubicBezTo>
                    <a:pt x="45" y="27"/>
                    <a:pt x="38" y="21"/>
                    <a:pt x="32" y="15"/>
                  </a:cubicBezTo>
                  <a:cubicBezTo>
                    <a:pt x="29" y="11"/>
                    <a:pt x="26" y="7"/>
                    <a:pt x="22" y="4"/>
                  </a:cubicBezTo>
                  <a:cubicBezTo>
                    <a:pt x="20" y="2"/>
                    <a:pt x="17" y="0"/>
                    <a:pt x="14" y="2"/>
                  </a:cubicBezTo>
                  <a:cubicBezTo>
                    <a:pt x="10" y="3"/>
                    <a:pt x="7" y="5"/>
                    <a:pt x="4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1"/>
                    <a:pt x="49" y="60"/>
                    <a:pt x="50" y="58"/>
                  </a:cubicBezTo>
                  <a:cubicBezTo>
                    <a:pt x="52" y="55"/>
                    <a:pt x="54" y="51"/>
                    <a:pt x="56" y="47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5"/>
                    <a:pt x="57" y="44"/>
                    <a:pt x="58" y="43"/>
                  </a:cubicBezTo>
                  <a:cubicBezTo>
                    <a:pt x="57" y="41"/>
                    <a:pt x="57" y="40"/>
                    <a:pt x="56" y="39"/>
                  </a:cubicBezTo>
                  <a:close/>
                </a:path>
              </a:pathLst>
            </a:custGeom>
            <a:solidFill>
              <a:srgbClr val="262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iŝľîḋé"/>
            <p:cNvSpPr/>
            <p:nvPr/>
          </p:nvSpPr>
          <p:spPr bwMode="auto">
            <a:xfrm>
              <a:off x="5362576" y="3281363"/>
              <a:ext cx="130175" cy="227013"/>
            </a:xfrm>
            <a:custGeom>
              <a:avLst/>
              <a:gdLst>
                <a:gd name="T0" fmla="*/ 19 w 39"/>
                <a:gd name="T1" fmla="*/ 68 h 69"/>
                <a:gd name="T2" fmla="*/ 20 w 39"/>
                <a:gd name="T3" fmla="*/ 69 h 69"/>
                <a:gd name="T4" fmla="*/ 23 w 39"/>
                <a:gd name="T5" fmla="*/ 67 h 69"/>
                <a:gd name="T6" fmla="*/ 36 w 39"/>
                <a:gd name="T7" fmla="*/ 60 h 69"/>
                <a:gd name="T8" fmla="*/ 38 w 39"/>
                <a:gd name="T9" fmla="*/ 51 h 69"/>
                <a:gd name="T10" fmla="*/ 36 w 39"/>
                <a:gd name="T11" fmla="*/ 43 h 69"/>
                <a:gd name="T12" fmla="*/ 29 w 39"/>
                <a:gd name="T13" fmla="*/ 15 h 69"/>
                <a:gd name="T14" fmla="*/ 27 w 39"/>
                <a:gd name="T15" fmla="*/ 6 h 69"/>
                <a:gd name="T16" fmla="*/ 20 w 39"/>
                <a:gd name="T17" fmla="*/ 0 h 69"/>
                <a:gd name="T18" fmla="*/ 4 w 39"/>
                <a:gd name="T19" fmla="*/ 0 h 69"/>
                <a:gd name="T20" fmla="*/ 0 w 39"/>
                <a:gd name="T21" fmla="*/ 0 h 69"/>
                <a:gd name="T22" fmla="*/ 19 w 39"/>
                <a:gd name="T23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69">
                  <a:moveTo>
                    <a:pt x="19" y="68"/>
                  </a:moveTo>
                  <a:cubicBezTo>
                    <a:pt x="20" y="69"/>
                    <a:pt x="20" y="69"/>
                    <a:pt x="20" y="69"/>
                  </a:cubicBezTo>
                  <a:cubicBezTo>
                    <a:pt x="21" y="68"/>
                    <a:pt x="22" y="68"/>
                    <a:pt x="23" y="67"/>
                  </a:cubicBezTo>
                  <a:cubicBezTo>
                    <a:pt x="28" y="65"/>
                    <a:pt x="32" y="63"/>
                    <a:pt x="36" y="60"/>
                  </a:cubicBezTo>
                  <a:cubicBezTo>
                    <a:pt x="39" y="58"/>
                    <a:pt x="39" y="55"/>
                    <a:pt x="38" y="51"/>
                  </a:cubicBezTo>
                  <a:cubicBezTo>
                    <a:pt x="38" y="48"/>
                    <a:pt x="37" y="46"/>
                    <a:pt x="36" y="43"/>
                  </a:cubicBezTo>
                  <a:cubicBezTo>
                    <a:pt x="34" y="34"/>
                    <a:pt x="31" y="24"/>
                    <a:pt x="29" y="15"/>
                  </a:cubicBezTo>
                  <a:cubicBezTo>
                    <a:pt x="28" y="12"/>
                    <a:pt x="27" y="9"/>
                    <a:pt x="27" y="6"/>
                  </a:cubicBezTo>
                  <a:cubicBezTo>
                    <a:pt x="26" y="3"/>
                    <a:pt x="23" y="1"/>
                    <a:pt x="20" y="0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19" y="68"/>
                  </a:lnTo>
                  <a:close/>
                </a:path>
              </a:pathLst>
            </a:custGeom>
            <a:solidFill>
              <a:srgbClr val="262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ïṩļîḓe"/>
            <p:cNvSpPr/>
            <p:nvPr/>
          </p:nvSpPr>
          <p:spPr bwMode="auto">
            <a:xfrm>
              <a:off x="6089651" y="2327275"/>
              <a:ext cx="177800" cy="17938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113 h 113"/>
                <a:gd name="T4" fmla="*/ 112 w 112"/>
                <a:gd name="T5" fmla="*/ 0 h 113"/>
                <a:gd name="T6" fmla="*/ 0 w 112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13">
                  <a:moveTo>
                    <a:pt x="0" y="0"/>
                  </a:moveTo>
                  <a:lnTo>
                    <a:pt x="0" y="11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ï$ľiḓè"/>
            <p:cNvSpPr/>
            <p:nvPr/>
          </p:nvSpPr>
          <p:spPr bwMode="auto">
            <a:xfrm>
              <a:off x="5514976" y="927100"/>
              <a:ext cx="1446213" cy="1443038"/>
            </a:xfrm>
            <a:prstGeom prst="ellipse">
              <a:avLst/>
            </a:pr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íṩḻîḍé"/>
            <p:cNvSpPr/>
            <p:nvPr/>
          </p:nvSpPr>
          <p:spPr bwMode="auto">
            <a:xfrm>
              <a:off x="5732463" y="1309688"/>
              <a:ext cx="1009650" cy="796925"/>
            </a:xfrm>
            <a:custGeom>
              <a:avLst/>
              <a:gdLst>
                <a:gd name="T0" fmla="*/ 0 w 306"/>
                <a:gd name="T1" fmla="*/ 0 h 242"/>
                <a:gd name="T2" fmla="*/ 0 w 306"/>
                <a:gd name="T3" fmla="*/ 242 h 242"/>
                <a:gd name="T4" fmla="*/ 306 w 306"/>
                <a:gd name="T5" fmla="*/ 242 h 242"/>
                <a:gd name="T6" fmla="*/ 306 w 306"/>
                <a:gd name="T7" fmla="*/ 0 h 242"/>
                <a:gd name="T8" fmla="*/ 0 w 306"/>
                <a:gd name="T9" fmla="*/ 0 h 242"/>
                <a:gd name="T10" fmla="*/ 31 w 306"/>
                <a:gd name="T11" fmla="*/ 22 h 242"/>
                <a:gd name="T12" fmla="*/ 27 w 306"/>
                <a:gd name="T13" fmla="*/ 21 h 242"/>
                <a:gd name="T14" fmla="*/ 25 w 306"/>
                <a:gd name="T15" fmla="*/ 15 h 242"/>
                <a:gd name="T16" fmla="*/ 32 w 306"/>
                <a:gd name="T17" fmla="*/ 7 h 242"/>
                <a:gd name="T18" fmla="*/ 38 w 306"/>
                <a:gd name="T19" fmla="*/ 10 h 242"/>
                <a:gd name="T20" fmla="*/ 39 w 306"/>
                <a:gd name="T21" fmla="*/ 14 h 242"/>
                <a:gd name="T22" fmla="*/ 31 w 306"/>
                <a:gd name="T23" fmla="*/ 22 h 242"/>
                <a:gd name="T24" fmla="*/ 71 w 306"/>
                <a:gd name="T25" fmla="*/ 22 h 242"/>
                <a:gd name="T26" fmla="*/ 67 w 306"/>
                <a:gd name="T27" fmla="*/ 21 h 242"/>
                <a:gd name="T28" fmla="*/ 65 w 306"/>
                <a:gd name="T29" fmla="*/ 15 h 242"/>
                <a:gd name="T30" fmla="*/ 72 w 306"/>
                <a:gd name="T31" fmla="*/ 7 h 242"/>
                <a:gd name="T32" fmla="*/ 78 w 306"/>
                <a:gd name="T33" fmla="*/ 10 h 242"/>
                <a:gd name="T34" fmla="*/ 79 w 306"/>
                <a:gd name="T35" fmla="*/ 14 h 242"/>
                <a:gd name="T36" fmla="*/ 71 w 306"/>
                <a:gd name="T37" fmla="*/ 22 h 242"/>
                <a:gd name="T38" fmla="*/ 111 w 306"/>
                <a:gd name="T39" fmla="*/ 22 h 242"/>
                <a:gd name="T40" fmla="*/ 107 w 306"/>
                <a:gd name="T41" fmla="*/ 21 h 242"/>
                <a:gd name="T42" fmla="*/ 105 w 306"/>
                <a:gd name="T43" fmla="*/ 15 h 242"/>
                <a:gd name="T44" fmla="*/ 112 w 306"/>
                <a:gd name="T45" fmla="*/ 7 h 242"/>
                <a:gd name="T46" fmla="*/ 118 w 306"/>
                <a:gd name="T47" fmla="*/ 10 h 242"/>
                <a:gd name="T48" fmla="*/ 119 w 306"/>
                <a:gd name="T49" fmla="*/ 14 h 242"/>
                <a:gd name="T50" fmla="*/ 111 w 306"/>
                <a:gd name="T51" fmla="*/ 22 h 242"/>
                <a:gd name="T52" fmla="*/ 152 w 306"/>
                <a:gd name="T53" fmla="*/ 22 h 242"/>
                <a:gd name="T54" fmla="*/ 148 w 306"/>
                <a:gd name="T55" fmla="*/ 21 h 242"/>
                <a:gd name="T56" fmla="*/ 145 w 306"/>
                <a:gd name="T57" fmla="*/ 15 h 242"/>
                <a:gd name="T58" fmla="*/ 152 w 306"/>
                <a:gd name="T59" fmla="*/ 7 h 242"/>
                <a:gd name="T60" fmla="*/ 158 w 306"/>
                <a:gd name="T61" fmla="*/ 10 h 242"/>
                <a:gd name="T62" fmla="*/ 159 w 306"/>
                <a:gd name="T63" fmla="*/ 14 h 242"/>
                <a:gd name="T64" fmla="*/ 152 w 306"/>
                <a:gd name="T65" fmla="*/ 22 h 242"/>
                <a:gd name="T66" fmla="*/ 192 w 306"/>
                <a:gd name="T67" fmla="*/ 22 h 242"/>
                <a:gd name="T68" fmla="*/ 188 w 306"/>
                <a:gd name="T69" fmla="*/ 21 h 242"/>
                <a:gd name="T70" fmla="*/ 185 w 306"/>
                <a:gd name="T71" fmla="*/ 15 h 242"/>
                <a:gd name="T72" fmla="*/ 192 w 306"/>
                <a:gd name="T73" fmla="*/ 7 h 242"/>
                <a:gd name="T74" fmla="*/ 198 w 306"/>
                <a:gd name="T75" fmla="*/ 10 h 242"/>
                <a:gd name="T76" fmla="*/ 199 w 306"/>
                <a:gd name="T77" fmla="*/ 14 h 242"/>
                <a:gd name="T78" fmla="*/ 192 w 306"/>
                <a:gd name="T79" fmla="*/ 22 h 242"/>
                <a:gd name="T80" fmla="*/ 232 w 306"/>
                <a:gd name="T81" fmla="*/ 22 h 242"/>
                <a:gd name="T82" fmla="*/ 228 w 306"/>
                <a:gd name="T83" fmla="*/ 21 h 242"/>
                <a:gd name="T84" fmla="*/ 225 w 306"/>
                <a:gd name="T85" fmla="*/ 15 h 242"/>
                <a:gd name="T86" fmla="*/ 233 w 306"/>
                <a:gd name="T87" fmla="*/ 7 h 242"/>
                <a:gd name="T88" fmla="*/ 238 w 306"/>
                <a:gd name="T89" fmla="*/ 10 h 242"/>
                <a:gd name="T90" fmla="*/ 239 w 306"/>
                <a:gd name="T91" fmla="*/ 14 h 242"/>
                <a:gd name="T92" fmla="*/ 232 w 306"/>
                <a:gd name="T93" fmla="*/ 22 h 242"/>
                <a:gd name="T94" fmla="*/ 272 w 306"/>
                <a:gd name="T95" fmla="*/ 22 h 242"/>
                <a:gd name="T96" fmla="*/ 268 w 306"/>
                <a:gd name="T97" fmla="*/ 21 h 242"/>
                <a:gd name="T98" fmla="*/ 265 w 306"/>
                <a:gd name="T99" fmla="*/ 15 h 242"/>
                <a:gd name="T100" fmla="*/ 273 w 306"/>
                <a:gd name="T101" fmla="*/ 7 h 242"/>
                <a:gd name="T102" fmla="*/ 278 w 306"/>
                <a:gd name="T103" fmla="*/ 10 h 242"/>
                <a:gd name="T104" fmla="*/ 279 w 306"/>
                <a:gd name="T105" fmla="*/ 14 h 242"/>
                <a:gd name="T106" fmla="*/ 272 w 306"/>
                <a:gd name="T107" fmla="*/ 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6" h="242">
                  <a:moveTo>
                    <a:pt x="0" y="0"/>
                  </a:moveTo>
                  <a:cubicBezTo>
                    <a:pt x="0" y="242"/>
                    <a:pt x="0" y="242"/>
                    <a:pt x="0" y="242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06" y="0"/>
                    <a:pt x="306" y="0"/>
                    <a:pt x="306" y="0"/>
                  </a:cubicBezTo>
                  <a:lnTo>
                    <a:pt x="0" y="0"/>
                  </a:lnTo>
                  <a:close/>
                  <a:moveTo>
                    <a:pt x="31" y="22"/>
                  </a:moveTo>
                  <a:cubicBezTo>
                    <a:pt x="30" y="22"/>
                    <a:pt x="28" y="21"/>
                    <a:pt x="27" y="21"/>
                  </a:cubicBezTo>
                  <a:cubicBezTo>
                    <a:pt x="26" y="19"/>
                    <a:pt x="25" y="17"/>
                    <a:pt x="25" y="15"/>
                  </a:cubicBezTo>
                  <a:cubicBezTo>
                    <a:pt x="25" y="11"/>
                    <a:pt x="28" y="7"/>
                    <a:pt x="32" y="7"/>
                  </a:cubicBezTo>
                  <a:cubicBezTo>
                    <a:pt x="34" y="7"/>
                    <a:pt x="36" y="9"/>
                    <a:pt x="38" y="10"/>
                  </a:cubicBezTo>
                  <a:cubicBezTo>
                    <a:pt x="38" y="11"/>
                    <a:pt x="39" y="13"/>
                    <a:pt x="39" y="14"/>
                  </a:cubicBezTo>
                  <a:cubicBezTo>
                    <a:pt x="39" y="18"/>
                    <a:pt x="35" y="22"/>
                    <a:pt x="31" y="22"/>
                  </a:cubicBezTo>
                  <a:close/>
                  <a:moveTo>
                    <a:pt x="71" y="22"/>
                  </a:moveTo>
                  <a:cubicBezTo>
                    <a:pt x="70" y="22"/>
                    <a:pt x="69" y="21"/>
                    <a:pt x="67" y="21"/>
                  </a:cubicBezTo>
                  <a:cubicBezTo>
                    <a:pt x="66" y="19"/>
                    <a:pt x="65" y="17"/>
                    <a:pt x="65" y="15"/>
                  </a:cubicBezTo>
                  <a:cubicBezTo>
                    <a:pt x="65" y="11"/>
                    <a:pt x="68" y="7"/>
                    <a:pt x="72" y="7"/>
                  </a:cubicBezTo>
                  <a:cubicBezTo>
                    <a:pt x="74" y="7"/>
                    <a:pt x="77" y="9"/>
                    <a:pt x="78" y="10"/>
                  </a:cubicBezTo>
                  <a:cubicBezTo>
                    <a:pt x="79" y="11"/>
                    <a:pt x="79" y="13"/>
                    <a:pt x="79" y="14"/>
                  </a:cubicBezTo>
                  <a:cubicBezTo>
                    <a:pt x="79" y="18"/>
                    <a:pt x="76" y="22"/>
                    <a:pt x="71" y="22"/>
                  </a:cubicBezTo>
                  <a:close/>
                  <a:moveTo>
                    <a:pt x="111" y="22"/>
                  </a:moveTo>
                  <a:cubicBezTo>
                    <a:pt x="110" y="22"/>
                    <a:pt x="109" y="21"/>
                    <a:pt x="107" y="21"/>
                  </a:cubicBezTo>
                  <a:cubicBezTo>
                    <a:pt x="106" y="19"/>
                    <a:pt x="105" y="17"/>
                    <a:pt x="105" y="15"/>
                  </a:cubicBezTo>
                  <a:cubicBezTo>
                    <a:pt x="105" y="11"/>
                    <a:pt x="108" y="7"/>
                    <a:pt x="112" y="7"/>
                  </a:cubicBezTo>
                  <a:cubicBezTo>
                    <a:pt x="115" y="7"/>
                    <a:pt x="117" y="9"/>
                    <a:pt x="118" y="10"/>
                  </a:cubicBezTo>
                  <a:cubicBezTo>
                    <a:pt x="119" y="11"/>
                    <a:pt x="119" y="13"/>
                    <a:pt x="119" y="14"/>
                  </a:cubicBezTo>
                  <a:cubicBezTo>
                    <a:pt x="119" y="18"/>
                    <a:pt x="116" y="22"/>
                    <a:pt x="111" y="22"/>
                  </a:cubicBezTo>
                  <a:close/>
                  <a:moveTo>
                    <a:pt x="152" y="22"/>
                  </a:moveTo>
                  <a:cubicBezTo>
                    <a:pt x="150" y="22"/>
                    <a:pt x="149" y="21"/>
                    <a:pt x="148" y="21"/>
                  </a:cubicBezTo>
                  <a:cubicBezTo>
                    <a:pt x="146" y="19"/>
                    <a:pt x="145" y="17"/>
                    <a:pt x="145" y="15"/>
                  </a:cubicBezTo>
                  <a:cubicBezTo>
                    <a:pt x="145" y="11"/>
                    <a:pt x="148" y="7"/>
                    <a:pt x="152" y="7"/>
                  </a:cubicBezTo>
                  <a:cubicBezTo>
                    <a:pt x="155" y="7"/>
                    <a:pt x="157" y="9"/>
                    <a:pt x="158" y="10"/>
                  </a:cubicBezTo>
                  <a:cubicBezTo>
                    <a:pt x="159" y="11"/>
                    <a:pt x="159" y="13"/>
                    <a:pt x="159" y="14"/>
                  </a:cubicBezTo>
                  <a:cubicBezTo>
                    <a:pt x="159" y="18"/>
                    <a:pt x="156" y="22"/>
                    <a:pt x="152" y="22"/>
                  </a:cubicBezTo>
                  <a:close/>
                  <a:moveTo>
                    <a:pt x="192" y="22"/>
                  </a:moveTo>
                  <a:cubicBezTo>
                    <a:pt x="190" y="22"/>
                    <a:pt x="189" y="21"/>
                    <a:pt x="188" y="21"/>
                  </a:cubicBezTo>
                  <a:cubicBezTo>
                    <a:pt x="186" y="19"/>
                    <a:pt x="185" y="17"/>
                    <a:pt x="185" y="15"/>
                  </a:cubicBezTo>
                  <a:cubicBezTo>
                    <a:pt x="185" y="11"/>
                    <a:pt x="188" y="7"/>
                    <a:pt x="192" y="7"/>
                  </a:cubicBezTo>
                  <a:cubicBezTo>
                    <a:pt x="195" y="7"/>
                    <a:pt x="197" y="9"/>
                    <a:pt x="198" y="10"/>
                  </a:cubicBezTo>
                  <a:cubicBezTo>
                    <a:pt x="199" y="11"/>
                    <a:pt x="199" y="13"/>
                    <a:pt x="199" y="14"/>
                  </a:cubicBezTo>
                  <a:cubicBezTo>
                    <a:pt x="199" y="18"/>
                    <a:pt x="196" y="22"/>
                    <a:pt x="192" y="22"/>
                  </a:cubicBezTo>
                  <a:close/>
                  <a:moveTo>
                    <a:pt x="232" y="22"/>
                  </a:moveTo>
                  <a:cubicBezTo>
                    <a:pt x="230" y="22"/>
                    <a:pt x="229" y="21"/>
                    <a:pt x="228" y="21"/>
                  </a:cubicBezTo>
                  <a:cubicBezTo>
                    <a:pt x="226" y="19"/>
                    <a:pt x="225" y="17"/>
                    <a:pt x="225" y="15"/>
                  </a:cubicBezTo>
                  <a:cubicBezTo>
                    <a:pt x="225" y="11"/>
                    <a:pt x="228" y="7"/>
                    <a:pt x="233" y="7"/>
                  </a:cubicBezTo>
                  <a:cubicBezTo>
                    <a:pt x="235" y="7"/>
                    <a:pt x="237" y="9"/>
                    <a:pt x="238" y="10"/>
                  </a:cubicBezTo>
                  <a:cubicBezTo>
                    <a:pt x="239" y="11"/>
                    <a:pt x="239" y="13"/>
                    <a:pt x="239" y="14"/>
                  </a:cubicBezTo>
                  <a:cubicBezTo>
                    <a:pt x="239" y="18"/>
                    <a:pt x="236" y="22"/>
                    <a:pt x="232" y="22"/>
                  </a:cubicBezTo>
                  <a:close/>
                  <a:moveTo>
                    <a:pt x="272" y="22"/>
                  </a:moveTo>
                  <a:cubicBezTo>
                    <a:pt x="270" y="22"/>
                    <a:pt x="269" y="21"/>
                    <a:pt x="268" y="21"/>
                  </a:cubicBezTo>
                  <a:cubicBezTo>
                    <a:pt x="266" y="19"/>
                    <a:pt x="265" y="17"/>
                    <a:pt x="265" y="15"/>
                  </a:cubicBezTo>
                  <a:cubicBezTo>
                    <a:pt x="265" y="11"/>
                    <a:pt x="268" y="7"/>
                    <a:pt x="273" y="7"/>
                  </a:cubicBezTo>
                  <a:cubicBezTo>
                    <a:pt x="275" y="7"/>
                    <a:pt x="277" y="9"/>
                    <a:pt x="278" y="10"/>
                  </a:cubicBezTo>
                  <a:cubicBezTo>
                    <a:pt x="279" y="11"/>
                    <a:pt x="279" y="13"/>
                    <a:pt x="279" y="14"/>
                  </a:cubicBezTo>
                  <a:cubicBezTo>
                    <a:pt x="279" y="18"/>
                    <a:pt x="276" y="22"/>
                    <a:pt x="27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iṩlíḋe"/>
            <p:cNvSpPr/>
            <p:nvPr/>
          </p:nvSpPr>
          <p:spPr bwMode="auto">
            <a:xfrm>
              <a:off x="5732463" y="1309688"/>
              <a:ext cx="1009650" cy="111125"/>
            </a:xfrm>
            <a:prstGeom prst="rect">
              <a:avLst/>
            </a:prstGeom>
            <a:solidFill>
              <a:srgbClr val="D3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íṧľïḍe"/>
            <p:cNvSpPr/>
            <p:nvPr/>
          </p:nvSpPr>
          <p:spPr bwMode="auto">
            <a:xfrm>
              <a:off x="5815013" y="1325563"/>
              <a:ext cx="57150" cy="57150"/>
            </a:xfrm>
            <a:custGeom>
              <a:avLst/>
              <a:gdLst>
                <a:gd name="T0" fmla="*/ 8 w 17"/>
                <a:gd name="T1" fmla="*/ 17 h 17"/>
                <a:gd name="T2" fmla="*/ 4 w 17"/>
                <a:gd name="T3" fmla="*/ 15 h 17"/>
                <a:gd name="T4" fmla="*/ 0 w 17"/>
                <a:gd name="T5" fmla="*/ 9 h 17"/>
                <a:gd name="T6" fmla="*/ 9 w 17"/>
                <a:gd name="T7" fmla="*/ 0 h 17"/>
                <a:gd name="T8" fmla="*/ 16 w 17"/>
                <a:gd name="T9" fmla="*/ 3 h 17"/>
                <a:gd name="T10" fmla="*/ 17 w 17"/>
                <a:gd name="T11" fmla="*/ 8 h 17"/>
                <a:gd name="T12" fmla="*/ 8 w 1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7" y="17"/>
                    <a:pt x="5" y="16"/>
                    <a:pt x="4" y="15"/>
                  </a:cubicBezTo>
                  <a:cubicBezTo>
                    <a:pt x="2" y="14"/>
                    <a:pt x="0" y="11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" y="0"/>
                    <a:pt x="15" y="1"/>
                    <a:pt x="16" y="3"/>
                  </a:cubicBezTo>
                  <a:cubicBezTo>
                    <a:pt x="17" y="4"/>
                    <a:pt x="17" y="6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iṥlïḋè"/>
            <p:cNvSpPr/>
            <p:nvPr/>
          </p:nvSpPr>
          <p:spPr bwMode="auto">
            <a:xfrm>
              <a:off x="5973763" y="1325563"/>
              <a:ext cx="55563" cy="57150"/>
            </a:xfrm>
            <a:custGeom>
              <a:avLst/>
              <a:gdLst>
                <a:gd name="T0" fmla="*/ 8 w 17"/>
                <a:gd name="T1" fmla="*/ 17 h 17"/>
                <a:gd name="T2" fmla="*/ 3 w 17"/>
                <a:gd name="T3" fmla="*/ 15 h 17"/>
                <a:gd name="T4" fmla="*/ 0 w 17"/>
                <a:gd name="T5" fmla="*/ 9 h 17"/>
                <a:gd name="T6" fmla="*/ 9 w 17"/>
                <a:gd name="T7" fmla="*/ 0 h 17"/>
                <a:gd name="T8" fmla="*/ 16 w 17"/>
                <a:gd name="T9" fmla="*/ 3 h 17"/>
                <a:gd name="T10" fmla="*/ 17 w 17"/>
                <a:gd name="T11" fmla="*/ 8 h 17"/>
                <a:gd name="T12" fmla="*/ 8 w 1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6" y="17"/>
                    <a:pt x="5" y="16"/>
                    <a:pt x="3" y="15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" y="0"/>
                    <a:pt x="14" y="1"/>
                    <a:pt x="16" y="3"/>
                  </a:cubicBezTo>
                  <a:cubicBezTo>
                    <a:pt x="16" y="4"/>
                    <a:pt x="17" y="6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î$lide"/>
            <p:cNvSpPr/>
            <p:nvPr/>
          </p:nvSpPr>
          <p:spPr bwMode="auto">
            <a:xfrm>
              <a:off x="6129338" y="1325563"/>
              <a:ext cx="58738" cy="57150"/>
            </a:xfrm>
            <a:custGeom>
              <a:avLst/>
              <a:gdLst>
                <a:gd name="T0" fmla="*/ 8 w 18"/>
                <a:gd name="T1" fmla="*/ 17 h 17"/>
                <a:gd name="T2" fmla="*/ 4 w 18"/>
                <a:gd name="T3" fmla="*/ 15 h 17"/>
                <a:gd name="T4" fmla="*/ 0 w 18"/>
                <a:gd name="T5" fmla="*/ 9 h 17"/>
                <a:gd name="T6" fmla="*/ 9 w 18"/>
                <a:gd name="T7" fmla="*/ 0 h 17"/>
                <a:gd name="T8" fmla="*/ 16 w 18"/>
                <a:gd name="T9" fmla="*/ 3 h 17"/>
                <a:gd name="T10" fmla="*/ 18 w 18"/>
                <a:gd name="T11" fmla="*/ 8 h 17"/>
                <a:gd name="T12" fmla="*/ 8 w 18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8" y="17"/>
                  </a:moveTo>
                  <a:cubicBezTo>
                    <a:pt x="7" y="17"/>
                    <a:pt x="5" y="16"/>
                    <a:pt x="4" y="15"/>
                  </a:cubicBezTo>
                  <a:cubicBezTo>
                    <a:pt x="2" y="14"/>
                    <a:pt x="0" y="11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" y="0"/>
                    <a:pt x="15" y="1"/>
                    <a:pt x="16" y="3"/>
                  </a:cubicBezTo>
                  <a:cubicBezTo>
                    <a:pt x="17" y="4"/>
                    <a:pt x="18" y="6"/>
                    <a:pt x="18" y="8"/>
                  </a:cubicBezTo>
                  <a:cubicBezTo>
                    <a:pt x="18" y="13"/>
                    <a:pt x="13" y="17"/>
                    <a:pt x="8" y="17"/>
                  </a:cubicBez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íSḷiďe"/>
            <p:cNvSpPr/>
            <p:nvPr/>
          </p:nvSpPr>
          <p:spPr bwMode="auto">
            <a:xfrm>
              <a:off x="6288088" y="1325563"/>
              <a:ext cx="55563" cy="57150"/>
            </a:xfrm>
            <a:custGeom>
              <a:avLst/>
              <a:gdLst>
                <a:gd name="T0" fmla="*/ 8 w 17"/>
                <a:gd name="T1" fmla="*/ 17 h 17"/>
                <a:gd name="T2" fmla="*/ 3 w 17"/>
                <a:gd name="T3" fmla="*/ 15 h 17"/>
                <a:gd name="T4" fmla="*/ 0 w 17"/>
                <a:gd name="T5" fmla="*/ 9 h 17"/>
                <a:gd name="T6" fmla="*/ 9 w 17"/>
                <a:gd name="T7" fmla="*/ 0 h 17"/>
                <a:gd name="T8" fmla="*/ 16 w 17"/>
                <a:gd name="T9" fmla="*/ 3 h 17"/>
                <a:gd name="T10" fmla="*/ 17 w 17"/>
                <a:gd name="T11" fmla="*/ 8 h 17"/>
                <a:gd name="T12" fmla="*/ 8 w 1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6" y="17"/>
                    <a:pt x="5" y="16"/>
                    <a:pt x="3" y="15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" y="0"/>
                    <a:pt x="14" y="1"/>
                    <a:pt x="16" y="3"/>
                  </a:cubicBezTo>
                  <a:cubicBezTo>
                    <a:pt x="17" y="4"/>
                    <a:pt x="17" y="6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íṡlîḑê"/>
            <p:cNvSpPr/>
            <p:nvPr/>
          </p:nvSpPr>
          <p:spPr bwMode="auto">
            <a:xfrm>
              <a:off x="6445251" y="1325563"/>
              <a:ext cx="57150" cy="57150"/>
            </a:xfrm>
            <a:custGeom>
              <a:avLst/>
              <a:gdLst>
                <a:gd name="T0" fmla="*/ 7 w 17"/>
                <a:gd name="T1" fmla="*/ 17 h 17"/>
                <a:gd name="T2" fmla="*/ 3 w 17"/>
                <a:gd name="T3" fmla="*/ 15 h 17"/>
                <a:gd name="T4" fmla="*/ 0 w 17"/>
                <a:gd name="T5" fmla="*/ 9 h 17"/>
                <a:gd name="T6" fmla="*/ 8 w 17"/>
                <a:gd name="T7" fmla="*/ 0 h 17"/>
                <a:gd name="T8" fmla="*/ 15 w 17"/>
                <a:gd name="T9" fmla="*/ 3 h 17"/>
                <a:gd name="T10" fmla="*/ 17 w 17"/>
                <a:gd name="T11" fmla="*/ 8 h 17"/>
                <a:gd name="T12" fmla="*/ 7 w 1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7" y="17"/>
                  </a:moveTo>
                  <a:cubicBezTo>
                    <a:pt x="6" y="17"/>
                    <a:pt x="4" y="16"/>
                    <a:pt x="3" y="15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1" y="0"/>
                    <a:pt x="14" y="1"/>
                    <a:pt x="15" y="3"/>
                  </a:cubicBezTo>
                  <a:cubicBezTo>
                    <a:pt x="16" y="4"/>
                    <a:pt x="17" y="6"/>
                    <a:pt x="17" y="8"/>
                  </a:cubicBezTo>
                  <a:cubicBezTo>
                    <a:pt x="17" y="13"/>
                    <a:pt x="13" y="17"/>
                    <a:pt x="7" y="17"/>
                  </a:cubicBez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íṥlîḋê"/>
            <p:cNvSpPr/>
            <p:nvPr/>
          </p:nvSpPr>
          <p:spPr bwMode="auto">
            <a:xfrm>
              <a:off x="6600826" y="1325563"/>
              <a:ext cx="55563" cy="57150"/>
            </a:xfrm>
            <a:custGeom>
              <a:avLst/>
              <a:gdLst>
                <a:gd name="T0" fmla="*/ 8 w 17"/>
                <a:gd name="T1" fmla="*/ 17 h 17"/>
                <a:gd name="T2" fmla="*/ 3 w 17"/>
                <a:gd name="T3" fmla="*/ 15 h 17"/>
                <a:gd name="T4" fmla="*/ 0 w 17"/>
                <a:gd name="T5" fmla="*/ 9 h 17"/>
                <a:gd name="T6" fmla="*/ 9 w 17"/>
                <a:gd name="T7" fmla="*/ 0 h 17"/>
                <a:gd name="T8" fmla="*/ 16 w 17"/>
                <a:gd name="T9" fmla="*/ 3 h 17"/>
                <a:gd name="T10" fmla="*/ 17 w 17"/>
                <a:gd name="T11" fmla="*/ 8 h 17"/>
                <a:gd name="T12" fmla="*/ 8 w 1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6" y="17"/>
                    <a:pt x="5" y="16"/>
                    <a:pt x="3" y="15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" y="0"/>
                    <a:pt x="14" y="1"/>
                    <a:pt x="16" y="3"/>
                  </a:cubicBezTo>
                  <a:cubicBezTo>
                    <a:pt x="17" y="4"/>
                    <a:pt x="17" y="6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îšḷídè"/>
            <p:cNvSpPr/>
            <p:nvPr/>
          </p:nvSpPr>
          <p:spPr bwMode="auto">
            <a:xfrm>
              <a:off x="5872163" y="13525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iṩlîďè"/>
            <p:cNvSpPr/>
            <p:nvPr/>
          </p:nvSpPr>
          <p:spPr bwMode="auto">
            <a:xfrm>
              <a:off x="5838826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îṧľide"/>
            <p:cNvSpPr/>
            <p:nvPr/>
          </p:nvSpPr>
          <p:spPr bwMode="auto">
            <a:xfrm>
              <a:off x="5872163" y="13589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í$ḻíḑe"/>
            <p:cNvSpPr/>
            <p:nvPr/>
          </p:nvSpPr>
          <p:spPr bwMode="auto">
            <a:xfrm>
              <a:off x="5868988" y="136525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ïṩḻíḍé"/>
            <p:cNvSpPr/>
            <p:nvPr/>
          </p:nvSpPr>
          <p:spPr bwMode="auto">
            <a:xfrm>
              <a:off x="5864226" y="1368425"/>
              <a:ext cx="4763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i$ḻíḑe"/>
            <p:cNvSpPr/>
            <p:nvPr/>
          </p:nvSpPr>
          <p:spPr bwMode="auto">
            <a:xfrm>
              <a:off x="5872163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íş1íḋè"/>
            <p:cNvSpPr/>
            <p:nvPr/>
          </p:nvSpPr>
          <p:spPr bwMode="auto">
            <a:xfrm>
              <a:off x="5868988" y="133508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îšľïḋê"/>
            <p:cNvSpPr/>
            <p:nvPr/>
          </p:nvSpPr>
          <p:spPr bwMode="auto">
            <a:xfrm>
              <a:off x="5832476" y="1377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í$ľiḋe"/>
            <p:cNvSpPr/>
            <p:nvPr/>
          </p:nvSpPr>
          <p:spPr bwMode="auto">
            <a:xfrm>
              <a:off x="5829301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islîḑé"/>
            <p:cNvSpPr/>
            <p:nvPr/>
          </p:nvSpPr>
          <p:spPr bwMode="auto">
            <a:xfrm>
              <a:off x="5835651" y="1377950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íṣ1îḍé"/>
            <p:cNvSpPr/>
            <p:nvPr/>
          </p:nvSpPr>
          <p:spPr bwMode="auto">
            <a:xfrm>
              <a:off x="5842001" y="1382713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íś1iḓe"/>
            <p:cNvSpPr/>
            <p:nvPr/>
          </p:nvSpPr>
          <p:spPr bwMode="auto">
            <a:xfrm>
              <a:off x="5857876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iš1íḓé"/>
            <p:cNvSpPr/>
            <p:nvPr/>
          </p:nvSpPr>
          <p:spPr bwMode="auto">
            <a:xfrm>
              <a:off x="5851526" y="1377950"/>
              <a:ext cx="0" cy="476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îšlïďè"/>
            <p:cNvSpPr/>
            <p:nvPr/>
          </p:nvSpPr>
          <p:spPr bwMode="auto">
            <a:xfrm>
              <a:off x="5811838" y="1322388"/>
              <a:ext cx="57150" cy="52388"/>
            </a:xfrm>
            <a:custGeom>
              <a:avLst/>
              <a:gdLst>
                <a:gd name="T0" fmla="*/ 1 w 17"/>
                <a:gd name="T1" fmla="*/ 10 h 16"/>
                <a:gd name="T2" fmla="*/ 10 w 17"/>
                <a:gd name="T3" fmla="*/ 1 h 16"/>
                <a:gd name="T4" fmla="*/ 17 w 17"/>
                <a:gd name="T5" fmla="*/ 4 h 16"/>
                <a:gd name="T6" fmla="*/ 9 w 17"/>
                <a:gd name="T7" fmla="*/ 0 h 16"/>
                <a:gd name="T8" fmla="*/ 0 w 17"/>
                <a:gd name="T9" fmla="*/ 9 h 16"/>
                <a:gd name="T10" fmla="*/ 5 w 17"/>
                <a:gd name="T11" fmla="*/ 16 h 16"/>
                <a:gd name="T12" fmla="*/ 1 w 1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" y="10"/>
                  </a:moveTo>
                  <a:cubicBezTo>
                    <a:pt x="1" y="5"/>
                    <a:pt x="5" y="1"/>
                    <a:pt x="10" y="1"/>
                  </a:cubicBezTo>
                  <a:cubicBezTo>
                    <a:pt x="13" y="1"/>
                    <a:pt x="16" y="2"/>
                    <a:pt x="17" y="4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2" y="15"/>
                    <a:pt x="5" y="16"/>
                  </a:cubicBezTo>
                  <a:cubicBezTo>
                    <a:pt x="3" y="15"/>
                    <a:pt x="1" y="12"/>
                    <a:pt x="1" y="1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is1ïḋé"/>
            <p:cNvSpPr/>
            <p:nvPr/>
          </p:nvSpPr>
          <p:spPr bwMode="auto">
            <a:xfrm>
              <a:off x="5821363" y="1223963"/>
              <a:ext cx="39688" cy="134938"/>
            </a:xfrm>
            <a:custGeom>
              <a:avLst/>
              <a:gdLst>
                <a:gd name="T0" fmla="*/ 6 w 12"/>
                <a:gd name="T1" fmla="*/ 41 h 41"/>
                <a:gd name="T2" fmla="*/ 0 w 12"/>
                <a:gd name="T3" fmla="*/ 35 h 41"/>
                <a:gd name="T4" fmla="*/ 0 w 12"/>
                <a:gd name="T5" fmla="*/ 6 h 41"/>
                <a:gd name="T6" fmla="*/ 6 w 12"/>
                <a:gd name="T7" fmla="*/ 0 h 41"/>
                <a:gd name="T8" fmla="*/ 12 w 12"/>
                <a:gd name="T9" fmla="*/ 6 h 41"/>
                <a:gd name="T10" fmla="*/ 12 w 12"/>
                <a:gd name="T11" fmla="*/ 35 h 41"/>
                <a:gd name="T12" fmla="*/ 6 w 12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1">
                  <a:moveTo>
                    <a:pt x="6" y="41"/>
                  </a:moveTo>
                  <a:cubicBezTo>
                    <a:pt x="3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8"/>
                    <a:pt x="10" y="41"/>
                    <a:pt x="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ïŝľídé"/>
            <p:cNvSpPr/>
            <p:nvPr/>
          </p:nvSpPr>
          <p:spPr bwMode="auto">
            <a:xfrm>
              <a:off x="5994401" y="1377950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ísľîḑê"/>
            <p:cNvSpPr/>
            <p:nvPr/>
          </p:nvSpPr>
          <p:spPr bwMode="auto">
            <a:xfrm>
              <a:off x="6026151" y="1335088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î$ľíďè"/>
            <p:cNvSpPr/>
            <p:nvPr/>
          </p:nvSpPr>
          <p:spPr bwMode="auto">
            <a:xfrm>
              <a:off x="5983288" y="1377950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iŝľîdé"/>
            <p:cNvSpPr/>
            <p:nvPr/>
          </p:nvSpPr>
          <p:spPr bwMode="auto">
            <a:xfrm>
              <a:off x="5986463" y="137795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íṩḷïḍè"/>
            <p:cNvSpPr/>
            <p:nvPr/>
          </p:nvSpPr>
          <p:spPr bwMode="auto">
            <a:xfrm>
              <a:off x="6000751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îṡ1îḍe"/>
            <p:cNvSpPr/>
            <p:nvPr/>
          </p:nvSpPr>
          <p:spPr bwMode="auto">
            <a:xfrm>
              <a:off x="6013451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ïṧḷîďé"/>
            <p:cNvSpPr/>
            <p:nvPr/>
          </p:nvSpPr>
          <p:spPr bwMode="auto">
            <a:xfrm>
              <a:off x="6029326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íşlíḋé"/>
            <p:cNvSpPr/>
            <p:nvPr/>
          </p:nvSpPr>
          <p:spPr bwMode="auto">
            <a:xfrm>
              <a:off x="6022976" y="13684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ïṧlîďè"/>
            <p:cNvSpPr/>
            <p:nvPr/>
          </p:nvSpPr>
          <p:spPr bwMode="auto">
            <a:xfrm>
              <a:off x="5970588" y="1322388"/>
              <a:ext cx="55563" cy="52388"/>
            </a:xfrm>
            <a:custGeom>
              <a:avLst/>
              <a:gdLst>
                <a:gd name="T0" fmla="*/ 1 w 17"/>
                <a:gd name="T1" fmla="*/ 10 h 16"/>
                <a:gd name="T2" fmla="*/ 10 w 17"/>
                <a:gd name="T3" fmla="*/ 1 h 16"/>
                <a:gd name="T4" fmla="*/ 17 w 17"/>
                <a:gd name="T5" fmla="*/ 4 h 16"/>
                <a:gd name="T6" fmla="*/ 9 w 17"/>
                <a:gd name="T7" fmla="*/ 0 h 16"/>
                <a:gd name="T8" fmla="*/ 0 w 17"/>
                <a:gd name="T9" fmla="*/ 9 h 16"/>
                <a:gd name="T10" fmla="*/ 4 w 17"/>
                <a:gd name="T11" fmla="*/ 16 h 16"/>
                <a:gd name="T12" fmla="*/ 1 w 1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" y="10"/>
                  </a:moveTo>
                  <a:cubicBezTo>
                    <a:pt x="1" y="5"/>
                    <a:pt x="5" y="1"/>
                    <a:pt x="10" y="1"/>
                  </a:cubicBezTo>
                  <a:cubicBezTo>
                    <a:pt x="13" y="1"/>
                    <a:pt x="15" y="2"/>
                    <a:pt x="17" y="4"/>
                  </a:cubicBezTo>
                  <a:cubicBezTo>
                    <a:pt x="15" y="1"/>
                    <a:pt x="12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2" y="15"/>
                    <a:pt x="4" y="16"/>
                  </a:cubicBezTo>
                  <a:cubicBezTo>
                    <a:pt x="2" y="15"/>
                    <a:pt x="1" y="12"/>
                    <a:pt x="1" y="1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i$ļîdé"/>
            <p:cNvSpPr/>
            <p:nvPr/>
          </p:nvSpPr>
          <p:spPr bwMode="auto">
            <a:xfrm>
              <a:off x="6026151" y="13589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ïṣḷïďe"/>
            <p:cNvSpPr/>
            <p:nvPr/>
          </p:nvSpPr>
          <p:spPr bwMode="auto">
            <a:xfrm>
              <a:off x="6029326" y="13525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ïSḷíḑe"/>
            <p:cNvSpPr/>
            <p:nvPr/>
          </p:nvSpPr>
          <p:spPr bwMode="auto">
            <a:xfrm>
              <a:off x="6026151" y="13652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îṥḷîḋe"/>
            <p:cNvSpPr/>
            <p:nvPr/>
          </p:nvSpPr>
          <p:spPr bwMode="auto">
            <a:xfrm>
              <a:off x="5997576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íşliďé"/>
            <p:cNvSpPr/>
            <p:nvPr/>
          </p:nvSpPr>
          <p:spPr bwMode="auto">
            <a:xfrm>
              <a:off x="6007101" y="1377950"/>
              <a:ext cx="3175" cy="47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iSļîḍe"/>
            <p:cNvSpPr/>
            <p:nvPr/>
          </p:nvSpPr>
          <p:spPr bwMode="auto">
            <a:xfrm>
              <a:off x="5980113" y="1223963"/>
              <a:ext cx="39688" cy="134938"/>
            </a:xfrm>
            <a:custGeom>
              <a:avLst/>
              <a:gdLst>
                <a:gd name="T0" fmla="*/ 6 w 12"/>
                <a:gd name="T1" fmla="*/ 41 h 41"/>
                <a:gd name="T2" fmla="*/ 0 w 12"/>
                <a:gd name="T3" fmla="*/ 35 h 41"/>
                <a:gd name="T4" fmla="*/ 0 w 12"/>
                <a:gd name="T5" fmla="*/ 6 h 41"/>
                <a:gd name="T6" fmla="*/ 6 w 12"/>
                <a:gd name="T7" fmla="*/ 0 h 41"/>
                <a:gd name="T8" fmla="*/ 12 w 12"/>
                <a:gd name="T9" fmla="*/ 6 h 41"/>
                <a:gd name="T10" fmla="*/ 12 w 12"/>
                <a:gd name="T11" fmla="*/ 35 h 41"/>
                <a:gd name="T12" fmla="*/ 6 w 12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1">
                  <a:moveTo>
                    <a:pt x="6" y="41"/>
                  </a:moveTo>
                  <a:cubicBezTo>
                    <a:pt x="3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8"/>
                    <a:pt x="9" y="41"/>
                    <a:pt x="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ísḷiḓè"/>
            <p:cNvSpPr/>
            <p:nvPr/>
          </p:nvSpPr>
          <p:spPr bwMode="auto">
            <a:xfrm>
              <a:off x="6151563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ïṡḻiḍe"/>
            <p:cNvSpPr/>
            <p:nvPr/>
          </p:nvSpPr>
          <p:spPr bwMode="auto">
            <a:xfrm>
              <a:off x="6184901" y="13589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ïṩlidè"/>
            <p:cNvSpPr/>
            <p:nvPr/>
          </p:nvSpPr>
          <p:spPr bwMode="auto">
            <a:xfrm>
              <a:off x="6181726" y="136525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îṩḻîde"/>
            <p:cNvSpPr/>
            <p:nvPr/>
          </p:nvSpPr>
          <p:spPr bwMode="auto">
            <a:xfrm>
              <a:off x="6148388" y="1377950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íṧḷiḓê"/>
            <p:cNvSpPr/>
            <p:nvPr/>
          </p:nvSpPr>
          <p:spPr bwMode="auto">
            <a:xfrm>
              <a:off x="6172201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î$ļîďè"/>
            <p:cNvSpPr/>
            <p:nvPr/>
          </p:nvSpPr>
          <p:spPr bwMode="auto">
            <a:xfrm>
              <a:off x="6181726" y="133508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íṩḷîḓê"/>
            <p:cNvSpPr/>
            <p:nvPr/>
          </p:nvSpPr>
          <p:spPr bwMode="auto">
            <a:xfrm>
              <a:off x="6184901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8" name="iṡľïdè"/>
            <p:cNvSpPr/>
            <p:nvPr/>
          </p:nvSpPr>
          <p:spPr bwMode="auto">
            <a:xfrm>
              <a:off x="6145213" y="1377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9" name="íşḻiďe"/>
            <p:cNvSpPr/>
            <p:nvPr/>
          </p:nvSpPr>
          <p:spPr bwMode="auto">
            <a:xfrm>
              <a:off x="6142038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íš1îḑê"/>
            <p:cNvSpPr/>
            <p:nvPr/>
          </p:nvSpPr>
          <p:spPr bwMode="auto">
            <a:xfrm>
              <a:off x="6184901" y="135255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îṧļïḍe"/>
            <p:cNvSpPr/>
            <p:nvPr/>
          </p:nvSpPr>
          <p:spPr bwMode="auto">
            <a:xfrm>
              <a:off x="6178551" y="136842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2" name="îśļîďé"/>
            <p:cNvSpPr/>
            <p:nvPr/>
          </p:nvSpPr>
          <p:spPr bwMode="auto">
            <a:xfrm>
              <a:off x="6126163" y="1322388"/>
              <a:ext cx="55563" cy="52388"/>
            </a:xfrm>
            <a:custGeom>
              <a:avLst/>
              <a:gdLst>
                <a:gd name="T0" fmla="*/ 1 w 17"/>
                <a:gd name="T1" fmla="*/ 10 h 16"/>
                <a:gd name="T2" fmla="*/ 10 w 17"/>
                <a:gd name="T3" fmla="*/ 1 h 16"/>
                <a:gd name="T4" fmla="*/ 17 w 17"/>
                <a:gd name="T5" fmla="*/ 4 h 16"/>
                <a:gd name="T6" fmla="*/ 9 w 17"/>
                <a:gd name="T7" fmla="*/ 0 h 16"/>
                <a:gd name="T8" fmla="*/ 0 w 17"/>
                <a:gd name="T9" fmla="*/ 9 h 16"/>
                <a:gd name="T10" fmla="*/ 5 w 17"/>
                <a:gd name="T11" fmla="*/ 16 h 16"/>
                <a:gd name="T12" fmla="*/ 1 w 1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" y="10"/>
                  </a:moveTo>
                  <a:cubicBezTo>
                    <a:pt x="1" y="5"/>
                    <a:pt x="5" y="1"/>
                    <a:pt x="10" y="1"/>
                  </a:cubicBezTo>
                  <a:cubicBezTo>
                    <a:pt x="13" y="1"/>
                    <a:pt x="16" y="2"/>
                    <a:pt x="17" y="4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2" y="15"/>
                    <a:pt x="5" y="16"/>
                  </a:cubicBezTo>
                  <a:cubicBezTo>
                    <a:pt x="3" y="15"/>
                    <a:pt x="1" y="12"/>
                    <a:pt x="1" y="1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î$ļïḍé"/>
            <p:cNvSpPr/>
            <p:nvPr/>
          </p:nvSpPr>
          <p:spPr bwMode="auto">
            <a:xfrm>
              <a:off x="6154738" y="1382713"/>
              <a:ext cx="7938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îṩļiḓê"/>
            <p:cNvSpPr/>
            <p:nvPr/>
          </p:nvSpPr>
          <p:spPr bwMode="auto">
            <a:xfrm>
              <a:off x="6165851" y="1377950"/>
              <a:ext cx="0" cy="476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5" name="ïṩlîḍe"/>
            <p:cNvSpPr/>
            <p:nvPr/>
          </p:nvSpPr>
          <p:spPr bwMode="auto">
            <a:xfrm>
              <a:off x="6135688" y="1223963"/>
              <a:ext cx="39688" cy="134938"/>
            </a:xfrm>
            <a:custGeom>
              <a:avLst/>
              <a:gdLst>
                <a:gd name="T0" fmla="*/ 6 w 12"/>
                <a:gd name="T1" fmla="*/ 41 h 41"/>
                <a:gd name="T2" fmla="*/ 0 w 12"/>
                <a:gd name="T3" fmla="*/ 35 h 41"/>
                <a:gd name="T4" fmla="*/ 0 w 12"/>
                <a:gd name="T5" fmla="*/ 6 h 41"/>
                <a:gd name="T6" fmla="*/ 6 w 12"/>
                <a:gd name="T7" fmla="*/ 0 h 41"/>
                <a:gd name="T8" fmla="*/ 12 w 12"/>
                <a:gd name="T9" fmla="*/ 6 h 41"/>
                <a:gd name="T10" fmla="*/ 12 w 12"/>
                <a:gd name="T11" fmla="*/ 35 h 41"/>
                <a:gd name="T12" fmla="*/ 6 w 12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1">
                  <a:moveTo>
                    <a:pt x="6" y="41"/>
                  </a:moveTo>
                  <a:cubicBezTo>
                    <a:pt x="3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8"/>
                    <a:pt x="10" y="41"/>
                    <a:pt x="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íŝḷïďe"/>
            <p:cNvSpPr/>
            <p:nvPr/>
          </p:nvSpPr>
          <p:spPr bwMode="auto">
            <a:xfrm>
              <a:off x="6340476" y="13589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í$1iḍê"/>
            <p:cNvSpPr/>
            <p:nvPr/>
          </p:nvSpPr>
          <p:spPr bwMode="auto">
            <a:xfrm>
              <a:off x="6340476" y="133508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8" name="ïṣ1íḑé"/>
            <p:cNvSpPr/>
            <p:nvPr/>
          </p:nvSpPr>
          <p:spPr bwMode="auto">
            <a:xfrm>
              <a:off x="6300788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íśľíde"/>
            <p:cNvSpPr/>
            <p:nvPr/>
          </p:nvSpPr>
          <p:spPr bwMode="auto">
            <a:xfrm>
              <a:off x="6303963" y="1377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0" name="íśḻîdê"/>
            <p:cNvSpPr/>
            <p:nvPr/>
          </p:nvSpPr>
          <p:spPr bwMode="auto">
            <a:xfrm>
              <a:off x="6343651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1" name="ïSḻíḋe"/>
            <p:cNvSpPr/>
            <p:nvPr/>
          </p:nvSpPr>
          <p:spPr bwMode="auto">
            <a:xfrm>
              <a:off x="6340476" y="13652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2" name="ïŝlîḑe"/>
            <p:cNvSpPr/>
            <p:nvPr/>
          </p:nvSpPr>
          <p:spPr bwMode="auto">
            <a:xfrm>
              <a:off x="6326188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3" name="îṡ1ïḋe"/>
            <p:cNvSpPr/>
            <p:nvPr/>
          </p:nvSpPr>
          <p:spPr bwMode="auto">
            <a:xfrm>
              <a:off x="6343651" y="13525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4" name="ïṥḷîde"/>
            <p:cNvSpPr/>
            <p:nvPr/>
          </p:nvSpPr>
          <p:spPr bwMode="auto">
            <a:xfrm>
              <a:off x="6283326" y="1322388"/>
              <a:ext cx="57150" cy="52388"/>
            </a:xfrm>
            <a:custGeom>
              <a:avLst/>
              <a:gdLst>
                <a:gd name="T0" fmla="*/ 1 w 17"/>
                <a:gd name="T1" fmla="*/ 10 h 16"/>
                <a:gd name="T2" fmla="*/ 10 w 17"/>
                <a:gd name="T3" fmla="*/ 1 h 16"/>
                <a:gd name="T4" fmla="*/ 17 w 17"/>
                <a:gd name="T5" fmla="*/ 4 h 16"/>
                <a:gd name="T6" fmla="*/ 9 w 17"/>
                <a:gd name="T7" fmla="*/ 0 h 16"/>
                <a:gd name="T8" fmla="*/ 0 w 17"/>
                <a:gd name="T9" fmla="*/ 9 h 16"/>
                <a:gd name="T10" fmla="*/ 4 w 17"/>
                <a:gd name="T11" fmla="*/ 16 h 16"/>
                <a:gd name="T12" fmla="*/ 1 w 1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" y="10"/>
                  </a:moveTo>
                  <a:cubicBezTo>
                    <a:pt x="1" y="5"/>
                    <a:pt x="5" y="1"/>
                    <a:pt x="10" y="1"/>
                  </a:cubicBezTo>
                  <a:cubicBezTo>
                    <a:pt x="13" y="1"/>
                    <a:pt x="15" y="2"/>
                    <a:pt x="17" y="4"/>
                  </a:cubicBezTo>
                  <a:cubicBezTo>
                    <a:pt x="15" y="1"/>
                    <a:pt x="12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2" y="15"/>
                    <a:pt x="4" y="16"/>
                  </a:cubicBezTo>
                  <a:cubicBezTo>
                    <a:pt x="2" y="15"/>
                    <a:pt x="1" y="12"/>
                    <a:pt x="1" y="1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5" name="î$ḷîḑé"/>
            <p:cNvSpPr/>
            <p:nvPr/>
          </p:nvSpPr>
          <p:spPr bwMode="auto">
            <a:xfrm>
              <a:off x="6307138" y="1377950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6" name="iṣ1iḋè"/>
            <p:cNvSpPr/>
            <p:nvPr/>
          </p:nvSpPr>
          <p:spPr bwMode="auto">
            <a:xfrm>
              <a:off x="6337301" y="13684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7" name="ïṥľïḑê"/>
            <p:cNvSpPr/>
            <p:nvPr/>
          </p:nvSpPr>
          <p:spPr bwMode="auto">
            <a:xfrm>
              <a:off x="6313488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íšļiḑé"/>
            <p:cNvSpPr/>
            <p:nvPr/>
          </p:nvSpPr>
          <p:spPr bwMode="auto">
            <a:xfrm>
              <a:off x="6319838" y="1377950"/>
              <a:ext cx="3175" cy="47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9" name="iṩ1ïďè"/>
            <p:cNvSpPr/>
            <p:nvPr/>
          </p:nvSpPr>
          <p:spPr bwMode="auto">
            <a:xfrm>
              <a:off x="6310313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0" name="iśḻïḓe"/>
            <p:cNvSpPr/>
            <p:nvPr/>
          </p:nvSpPr>
          <p:spPr bwMode="auto">
            <a:xfrm>
              <a:off x="6294438" y="1223963"/>
              <a:ext cx="39688" cy="134938"/>
            </a:xfrm>
            <a:custGeom>
              <a:avLst/>
              <a:gdLst>
                <a:gd name="T0" fmla="*/ 6 w 12"/>
                <a:gd name="T1" fmla="*/ 41 h 41"/>
                <a:gd name="T2" fmla="*/ 0 w 12"/>
                <a:gd name="T3" fmla="*/ 35 h 41"/>
                <a:gd name="T4" fmla="*/ 0 w 12"/>
                <a:gd name="T5" fmla="*/ 6 h 41"/>
                <a:gd name="T6" fmla="*/ 6 w 12"/>
                <a:gd name="T7" fmla="*/ 0 h 41"/>
                <a:gd name="T8" fmla="*/ 12 w 12"/>
                <a:gd name="T9" fmla="*/ 6 h 41"/>
                <a:gd name="T10" fmla="*/ 12 w 12"/>
                <a:gd name="T11" fmla="*/ 35 h 41"/>
                <a:gd name="T12" fmla="*/ 6 w 12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1">
                  <a:moveTo>
                    <a:pt x="6" y="41"/>
                  </a:moveTo>
                  <a:cubicBezTo>
                    <a:pt x="3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8"/>
                    <a:pt x="9" y="41"/>
                    <a:pt x="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1" name="íslîḍe"/>
            <p:cNvSpPr/>
            <p:nvPr/>
          </p:nvSpPr>
          <p:spPr bwMode="auto">
            <a:xfrm>
              <a:off x="6478588" y="1377950"/>
              <a:ext cx="0" cy="476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2" name="iṣ1îďê"/>
            <p:cNvSpPr/>
            <p:nvPr/>
          </p:nvSpPr>
          <p:spPr bwMode="auto">
            <a:xfrm>
              <a:off x="6465888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3" name="ïşḻïde"/>
            <p:cNvSpPr/>
            <p:nvPr/>
          </p:nvSpPr>
          <p:spPr bwMode="auto">
            <a:xfrm>
              <a:off x="6494463" y="1335088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4" name="íṩḷiḑe"/>
            <p:cNvSpPr/>
            <p:nvPr/>
          </p:nvSpPr>
          <p:spPr bwMode="auto">
            <a:xfrm>
              <a:off x="6462713" y="1377950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5" name="î$ḷîďê"/>
            <p:cNvSpPr/>
            <p:nvPr/>
          </p:nvSpPr>
          <p:spPr bwMode="auto">
            <a:xfrm>
              <a:off x="6499226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6" name="îSḷiḍé"/>
            <p:cNvSpPr/>
            <p:nvPr/>
          </p:nvSpPr>
          <p:spPr bwMode="auto">
            <a:xfrm>
              <a:off x="6459538" y="1377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7" name="ïšľîdê"/>
            <p:cNvSpPr/>
            <p:nvPr/>
          </p:nvSpPr>
          <p:spPr bwMode="auto">
            <a:xfrm>
              <a:off x="6456363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8" name="îṩļidê"/>
            <p:cNvSpPr/>
            <p:nvPr/>
          </p:nvSpPr>
          <p:spPr bwMode="auto">
            <a:xfrm>
              <a:off x="6438901" y="1322388"/>
              <a:ext cx="55563" cy="52388"/>
            </a:xfrm>
            <a:custGeom>
              <a:avLst/>
              <a:gdLst>
                <a:gd name="T0" fmla="*/ 2 w 17"/>
                <a:gd name="T1" fmla="*/ 10 h 16"/>
                <a:gd name="T2" fmla="*/ 10 w 17"/>
                <a:gd name="T3" fmla="*/ 1 h 16"/>
                <a:gd name="T4" fmla="*/ 17 w 17"/>
                <a:gd name="T5" fmla="*/ 4 h 16"/>
                <a:gd name="T6" fmla="*/ 9 w 17"/>
                <a:gd name="T7" fmla="*/ 0 h 16"/>
                <a:gd name="T8" fmla="*/ 0 w 17"/>
                <a:gd name="T9" fmla="*/ 9 h 16"/>
                <a:gd name="T10" fmla="*/ 5 w 17"/>
                <a:gd name="T11" fmla="*/ 16 h 16"/>
                <a:gd name="T12" fmla="*/ 2 w 1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2" y="10"/>
                  </a:moveTo>
                  <a:cubicBezTo>
                    <a:pt x="2" y="5"/>
                    <a:pt x="6" y="1"/>
                    <a:pt x="10" y="1"/>
                  </a:cubicBezTo>
                  <a:cubicBezTo>
                    <a:pt x="13" y="1"/>
                    <a:pt x="16" y="2"/>
                    <a:pt x="17" y="4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2" y="15"/>
                    <a:pt x="5" y="16"/>
                  </a:cubicBezTo>
                  <a:cubicBezTo>
                    <a:pt x="3" y="15"/>
                    <a:pt x="2" y="12"/>
                    <a:pt x="2" y="1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" name="îślîḍè"/>
            <p:cNvSpPr/>
            <p:nvPr/>
          </p:nvSpPr>
          <p:spPr bwMode="auto">
            <a:xfrm>
              <a:off x="6491288" y="136842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" name="íṩļiďè"/>
            <p:cNvSpPr/>
            <p:nvPr/>
          </p:nvSpPr>
          <p:spPr bwMode="auto">
            <a:xfrm>
              <a:off x="6499226" y="13589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" name="iṡḷidê"/>
            <p:cNvSpPr/>
            <p:nvPr/>
          </p:nvSpPr>
          <p:spPr bwMode="auto">
            <a:xfrm>
              <a:off x="6484938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" name="ïṥļíde"/>
            <p:cNvSpPr/>
            <p:nvPr/>
          </p:nvSpPr>
          <p:spPr bwMode="auto">
            <a:xfrm>
              <a:off x="6499226" y="135255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" name="ïṧľïḍe"/>
            <p:cNvSpPr/>
            <p:nvPr/>
          </p:nvSpPr>
          <p:spPr bwMode="auto">
            <a:xfrm>
              <a:off x="6494463" y="1365250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" name="îṡ1ïḋé"/>
            <p:cNvSpPr/>
            <p:nvPr/>
          </p:nvSpPr>
          <p:spPr bwMode="auto">
            <a:xfrm>
              <a:off x="6469063" y="1382713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" name="ïšļîḓê"/>
            <p:cNvSpPr/>
            <p:nvPr/>
          </p:nvSpPr>
          <p:spPr bwMode="auto">
            <a:xfrm>
              <a:off x="6451601" y="1223963"/>
              <a:ext cx="36513" cy="134938"/>
            </a:xfrm>
            <a:custGeom>
              <a:avLst/>
              <a:gdLst>
                <a:gd name="T0" fmla="*/ 5 w 11"/>
                <a:gd name="T1" fmla="*/ 41 h 41"/>
                <a:gd name="T2" fmla="*/ 0 w 11"/>
                <a:gd name="T3" fmla="*/ 35 h 41"/>
                <a:gd name="T4" fmla="*/ 0 w 11"/>
                <a:gd name="T5" fmla="*/ 6 h 41"/>
                <a:gd name="T6" fmla="*/ 5 w 11"/>
                <a:gd name="T7" fmla="*/ 0 h 41"/>
                <a:gd name="T8" fmla="*/ 11 w 11"/>
                <a:gd name="T9" fmla="*/ 6 h 41"/>
                <a:gd name="T10" fmla="*/ 11 w 11"/>
                <a:gd name="T11" fmla="*/ 35 h 41"/>
                <a:gd name="T12" fmla="*/ 5 w 1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5" y="41"/>
                  </a:moveTo>
                  <a:cubicBezTo>
                    <a:pt x="2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9" y="41"/>
                    <a:pt x="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" name="ïṣḻiḍê"/>
            <p:cNvSpPr/>
            <p:nvPr/>
          </p:nvSpPr>
          <p:spPr bwMode="auto">
            <a:xfrm>
              <a:off x="6653213" y="13589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" name="iṣľîḋé"/>
            <p:cNvSpPr/>
            <p:nvPr/>
          </p:nvSpPr>
          <p:spPr bwMode="auto">
            <a:xfrm>
              <a:off x="6656388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" name="íS1ïḓé"/>
            <p:cNvSpPr/>
            <p:nvPr/>
          </p:nvSpPr>
          <p:spPr bwMode="auto">
            <a:xfrm>
              <a:off x="6597651" y="1322388"/>
              <a:ext cx="55563" cy="52388"/>
            </a:xfrm>
            <a:custGeom>
              <a:avLst/>
              <a:gdLst>
                <a:gd name="T0" fmla="*/ 1 w 17"/>
                <a:gd name="T1" fmla="*/ 10 h 16"/>
                <a:gd name="T2" fmla="*/ 10 w 17"/>
                <a:gd name="T3" fmla="*/ 1 h 16"/>
                <a:gd name="T4" fmla="*/ 17 w 17"/>
                <a:gd name="T5" fmla="*/ 4 h 16"/>
                <a:gd name="T6" fmla="*/ 9 w 17"/>
                <a:gd name="T7" fmla="*/ 0 h 16"/>
                <a:gd name="T8" fmla="*/ 0 w 17"/>
                <a:gd name="T9" fmla="*/ 9 h 16"/>
                <a:gd name="T10" fmla="*/ 4 w 17"/>
                <a:gd name="T11" fmla="*/ 16 h 16"/>
                <a:gd name="T12" fmla="*/ 1 w 1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" y="10"/>
                  </a:moveTo>
                  <a:cubicBezTo>
                    <a:pt x="1" y="5"/>
                    <a:pt x="5" y="1"/>
                    <a:pt x="10" y="1"/>
                  </a:cubicBezTo>
                  <a:cubicBezTo>
                    <a:pt x="13" y="1"/>
                    <a:pt x="15" y="2"/>
                    <a:pt x="17" y="4"/>
                  </a:cubicBezTo>
                  <a:cubicBezTo>
                    <a:pt x="15" y="1"/>
                    <a:pt x="12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2" y="15"/>
                    <a:pt x="4" y="16"/>
                  </a:cubicBezTo>
                  <a:cubicBezTo>
                    <a:pt x="2" y="15"/>
                    <a:pt x="1" y="12"/>
                    <a:pt x="1" y="1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" name="ïṣ1îḑé"/>
            <p:cNvSpPr/>
            <p:nvPr/>
          </p:nvSpPr>
          <p:spPr bwMode="auto">
            <a:xfrm>
              <a:off x="6619876" y="1377950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" name="iṡ1iḋe"/>
            <p:cNvSpPr/>
            <p:nvPr/>
          </p:nvSpPr>
          <p:spPr bwMode="auto">
            <a:xfrm>
              <a:off x="6650038" y="13684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" name="íṩḷîḍè"/>
            <p:cNvSpPr/>
            <p:nvPr/>
          </p:nvSpPr>
          <p:spPr bwMode="auto">
            <a:xfrm>
              <a:off x="6627813" y="1382713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" name="íṣľîḑé"/>
            <p:cNvSpPr/>
            <p:nvPr/>
          </p:nvSpPr>
          <p:spPr bwMode="auto">
            <a:xfrm>
              <a:off x="6624638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" name="îşlîḑe"/>
            <p:cNvSpPr/>
            <p:nvPr/>
          </p:nvSpPr>
          <p:spPr bwMode="auto">
            <a:xfrm>
              <a:off x="6656388" y="13525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4" name="îṧ1ïḑe"/>
            <p:cNvSpPr/>
            <p:nvPr/>
          </p:nvSpPr>
          <p:spPr bwMode="auto">
            <a:xfrm>
              <a:off x="6653213" y="13652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5" name="ïṩḻíde"/>
            <p:cNvSpPr/>
            <p:nvPr/>
          </p:nvSpPr>
          <p:spPr bwMode="auto">
            <a:xfrm>
              <a:off x="6653213" y="133508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6" name="îsľiḋê"/>
            <p:cNvSpPr/>
            <p:nvPr/>
          </p:nvSpPr>
          <p:spPr bwMode="auto">
            <a:xfrm>
              <a:off x="6613526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7" name="ïṣļîḓe"/>
            <p:cNvSpPr/>
            <p:nvPr/>
          </p:nvSpPr>
          <p:spPr bwMode="auto">
            <a:xfrm>
              <a:off x="6640513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8" name="iśḻíḓé"/>
            <p:cNvSpPr/>
            <p:nvPr/>
          </p:nvSpPr>
          <p:spPr bwMode="auto">
            <a:xfrm>
              <a:off x="6616701" y="1377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9" name="íṥḻiḍè"/>
            <p:cNvSpPr/>
            <p:nvPr/>
          </p:nvSpPr>
          <p:spPr bwMode="auto">
            <a:xfrm>
              <a:off x="6634163" y="1377950"/>
              <a:ext cx="3175" cy="47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0" name="iṡḷîďe"/>
            <p:cNvSpPr/>
            <p:nvPr/>
          </p:nvSpPr>
          <p:spPr bwMode="auto">
            <a:xfrm>
              <a:off x="6607176" y="1223963"/>
              <a:ext cx="39688" cy="134938"/>
            </a:xfrm>
            <a:custGeom>
              <a:avLst/>
              <a:gdLst>
                <a:gd name="T0" fmla="*/ 6 w 12"/>
                <a:gd name="T1" fmla="*/ 41 h 41"/>
                <a:gd name="T2" fmla="*/ 0 w 12"/>
                <a:gd name="T3" fmla="*/ 35 h 41"/>
                <a:gd name="T4" fmla="*/ 0 w 12"/>
                <a:gd name="T5" fmla="*/ 6 h 41"/>
                <a:gd name="T6" fmla="*/ 6 w 12"/>
                <a:gd name="T7" fmla="*/ 0 h 41"/>
                <a:gd name="T8" fmla="*/ 12 w 12"/>
                <a:gd name="T9" fmla="*/ 6 h 41"/>
                <a:gd name="T10" fmla="*/ 12 w 12"/>
                <a:gd name="T11" fmla="*/ 35 h 41"/>
                <a:gd name="T12" fmla="*/ 6 w 12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1">
                  <a:moveTo>
                    <a:pt x="6" y="41"/>
                  </a:moveTo>
                  <a:cubicBezTo>
                    <a:pt x="3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8"/>
                    <a:pt x="9" y="41"/>
                    <a:pt x="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1" name="îşļíďè"/>
            <p:cNvSpPr/>
            <p:nvPr/>
          </p:nvSpPr>
          <p:spPr bwMode="auto">
            <a:xfrm>
              <a:off x="5811838" y="1582738"/>
              <a:ext cx="241300" cy="92075"/>
            </a:xfrm>
            <a:prstGeom prst="rect">
              <a:avLst/>
            </a:pr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2" name="íṥḷíḓê"/>
            <p:cNvSpPr/>
            <p:nvPr/>
          </p:nvSpPr>
          <p:spPr bwMode="auto">
            <a:xfrm>
              <a:off x="5808663" y="1579563"/>
              <a:ext cx="125413" cy="98425"/>
            </a:xfrm>
            <a:custGeom>
              <a:avLst/>
              <a:gdLst>
                <a:gd name="T0" fmla="*/ 77 w 79"/>
                <a:gd name="T1" fmla="*/ 60 h 62"/>
                <a:gd name="T2" fmla="*/ 77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7 w 79"/>
                <a:gd name="T13" fmla="*/ 60 h 62"/>
                <a:gd name="T14" fmla="*/ 77 w 79"/>
                <a:gd name="T15" fmla="*/ 60 h 62"/>
                <a:gd name="T16" fmla="*/ 77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7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7" y="60"/>
                  </a:moveTo>
                  <a:lnTo>
                    <a:pt x="77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3" name="îš1ïḓè"/>
            <p:cNvSpPr/>
            <p:nvPr/>
          </p:nvSpPr>
          <p:spPr bwMode="auto">
            <a:xfrm>
              <a:off x="5808663" y="1487488"/>
              <a:ext cx="125413" cy="95250"/>
            </a:xfrm>
            <a:custGeom>
              <a:avLst/>
              <a:gdLst>
                <a:gd name="T0" fmla="*/ 77 w 79"/>
                <a:gd name="T1" fmla="*/ 60 h 60"/>
                <a:gd name="T2" fmla="*/ 77 w 79"/>
                <a:gd name="T3" fmla="*/ 58 h 60"/>
                <a:gd name="T4" fmla="*/ 2 w 79"/>
                <a:gd name="T5" fmla="*/ 58 h 60"/>
                <a:gd name="T6" fmla="*/ 2 w 79"/>
                <a:gd name="T7" fmla="*/ 0 h 60"/>
                <a:gd name="T8" fmla="*/ 77 w 79"/>
                <a:gd name="T9" fmla="*/ 0 h 60"/>
                <a:gd name="T10" fmla="*/ 77 w 79"/>
                <a:gd name="T11" fmla="*/ 60 h 60"/>
                <a:gd name="T12" fmla="*/ 77 w 79"/>
                <a:gd name="T13" fmla="*/ 60 h 60"/>
                <a:gd name="T14" fmla="*/ 77 w 79"/>
                <a:gd name="T15" fmla="*/ 58 h 60"/>
                <a:gd name="T16" fmla="*/ 77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7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7" y="60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0"/>
                  </a:lnTo>
                  <a:lnTo>
                    <a:pt x="77" y="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4" name="iṡļídè"/>
            <p:cNvSpPr/>
            <p:nvPr/>
          </p:nvSpPr>
          <p:spPr bwMode="auto">
            <a:xfrm>
              <a:off x="5808663" y="1766888"/>
              <a:ext cx="125413" cy="100013"/>
            </a:xfrm>
            <a:custGeom>
              <a:avLst/>
              <a:gdLst>
                <a:gd name="T0" fmla="*/ 77 w 79"/>
                <a:gd name="T1" fmla="*/ 61 h 63"/>
                <a:gd name="T2" fmla="*/ 77 w 79"/>
                <a:gd name="T3" fmla="*/ 61 h 63"/>
                <a:gd name="T4" fmla="*/ 2 w 79"/>
                <a:gd name="T5" fmla="*/ 61 h 63"/>
                <a:gd name="T6" fmla="*/ 2 w 79"/>
                <a:gd name="T7" fmla="*/ 3 h 63"/>
                <a:gd name="T8" fmla="*/ 77 w 79"/>
                <a:gd name="T9" fmla="*/ 3 h 63"/>
                <a:gd name="T10" fmla="*/ 77 w 79"/>
                <a:gd name="T11" fmla="*/ 61 h 63"/>
                <a:gd name="T12" fmla="*/ 77 w 79"/>
                <a:gd name="T13" fmla="*/ 61 h 63"/>
                <a:gd name="T14" fmla="*/ 77 w 79"/>
                <a:gd name="T15" fmla="*/ 61 h 63"/>
                <a:gd name="T16" fmla="*/ 77 w 79"/>
                <a:gd name="T17" fmla="*/ 61 h 63"/>
                <a:gd name="T18" fmla="*/ 79 w 79"/>
                <a:gd name="T19" fmla="*/ 61 h 63"/>
                <a:gd name="T20" fmla="*/ 79 w 79"/>
                <a:gd name="T21" fmla="*/ 0 h 63"/>
                <a:gd name="T22" fmla="*/ 0 w 79"/>
                <a:gd name="T23" fmla="*/ 0 h 63"/>
                <a:gd name="T24" fmla="*/ 0 w 79"/>
                <a:gd name="T25" fmla="*/ 63 h 63"/>
                <a:gd name="T26" fmla="*/ 79 w 79"/>
                <a:gd name="T27" fmla="*/ 63 h 63"/>
                <a:gd name="T28" fmla="*/ 79 w 79"/>
                <a:gd name="T29" fmla="*/ 61 h 63"/>
                <a:gd name="T30" fmla="*/ 77 w 79"/>
                <a:gd name="T3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3">
                  <a:moveTo>
                    <a:pt x="77" y="61"/>
                  </a:moveTo>
                  <a:lnTo>
                    <a:pt x="77" y="61"/>
                  </a:lnTo>
                  <a:lnTo>
                    <a:pt x="2" y="61"/>
                  </a:lnTo>
                  <a:lnTo>
                    <a:pt x="2" y="3"/>
                  </a:lnTo>
                  <a:lnTo>
                    <a:pt x="77" y="3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5" name="iṣḷïďê"/>
            <p:cNvSpPr/>
            <p:nvPr/>
          </p:nvSpPr>
          <p:spPr bwMode="auto">
            <a:xfrm>
              <a:off x="5808663" y="1863725"/>
              <a:ext cx="125413" cy="95250"/>
            </a:xfrm>
            <a:custGeom>
              <a:avLst/>
              <a:gdLst>
                <a:gd name="T0" fmla="*/ 77 w 79"/>
                <a:gd name="T1" fmla="*/ 60 h 60"/>
                <a:gd name="T2" fmla="*/ 77 w 79"/>
                <a:gd name="T3" fmla="*/ 58 h 60"/>
                <a:gd name="T4" fmla="*/ 2 w 79"/>
                <a:gd name="T5" fmla="*/ 58 h 60"/>
                <a:gd name="T6" fmla="*/ 2 w 79"/>
                <a:gd name="T7" fmla="*/ 2 h 60"/>
                <a:gd name="T8" fmla="*/ 77 w 79"/>
                <a:gd name="T9" fmla="*/ 2 h 60"/>
                <a:gd name="T10" fmla="*/ 77 w 79"/>
                <a:gd name="T11" fmla="*/ 60 h 60"/>
                <a:gd name="T12" fmla="*/ 77 w 79"/>
                <a:gd name="T13" fmla="*/ 60 h 60"/>
                <a:gd name="T14" fmla="*/ 77 w 79"/>
                <a:gd name="T15" fmla="*/ 58 h 60"/>
                <a:gd name="T16" fmla="*/ 77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7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7" y="60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6" name="ïśḷîdê"/>
            <p:cNvSpPr/>
            <p:nvPr/>
          </p:nvSpPr>
          <p:spPr bwMode="auto">
            <a:xfrm>
              <a:off x="5808663" y="1955800"/>
              <a:ext cx="125413" cy="98425"/>
            </a:xfrm>
            <a:custGeom>
              <a:avLst/>
              <a:gdLst>
                <a:gd name="T0" fmla="*/ 77 w 79"/>
                <a:gd name="T1" fmla="*/ 60 h 62"/>
                <a:gd name="T2" fmla="*/ 77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7 w 79"/>
                <a:gd name="T13" fmla="*/ 60 h 62"/>
                <a:gd name="T14" fmla="*/ 77 w 79"/>
                <a:gd name="T15" fmla="*/ 60 h 62"/>
                <a:gd name="T16" fmla="*/ 77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7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7" y="60"/>
                  </a:moveTo>
                  <a:lnTo>
                    <a:pt x="77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7" name="îšľîde"/>
            <p:cNvSpPr/>
            <p:nvPr/>
          </p:nvSpPr>
          <p:spPr bwMode="auto">
            <a:xfrm>
              <a:off x="5808663" y="1674813"/>
              <a:ext cx="125413" cy="96838"/>
            </a:xfrm>
            <a:custGeom>
              <a:avLst/>
              <a:gdLst>
                <a:gd name="T0" fmla="*/ 77 w 79"/>
                <a:gd name="T1" fmla="*/ 61 h 61"/>
                <a:gd name="T2" fmla="*/ 77 w 79"/>
                <a:gd name="T3" fmla="*/ 58 h 61"/>
                <a:gd name="T4" fmla="*/ 2 w 79"/>
                <a:gd name="T5" fmla="*/ 58 h 61"/>
                <a:gd name="T6" fmla="*/ 2 w 79"/>
                <a:gd name="T7" fmla="*/ 2 h 61"/>
                <a:gd name="T8" fmla="*/ 77 w 79"/>
                <a:gd name="T9" fmla="*/ 2 h 61"/>
                <a:gd name="T10" fmla="*/ 77 w 79"/>
                <a:gd name="T11" fmla="*/ 61 h 61"/>
                <a:gd name="T12" fmla="*/ 77 w 79"/>
                <a:gd name="T13" fmla="*/ 61 h 61"/>
                <a:gd name="T14" fmla="*/ 77 w 79"/>
                <a:gd name="T15" fmla="*/ 58 h 61"/>
                <a:gd name="T16" fmla="*/ 77 w 79"/>
                <a:gd name="T17" fmla="*/ 61 h 61"/>
                <a:gd name="T18" fmla="*/ 79 w 79"/>
                <a:gd name="T19" fmla="*/ 61 h 61"/>
                <a:gd name="T20" fmla="*/ 79 w 79"/>
                <a:gd name="T21" fmla="*/ 0 h 61"/>
                <a:gd name="T22" fmla="*/ 0 w 79"/>
                <a:gd name="T23" fmla="*/ 0 h 61"/>
                <a:gd name="T24" fmla="*/ 0 w 79"/>
                <a:gd name="T25" fmla="*/ 61 h 61"/>
                <a:gd name="T26" fmla="*/ 79 w 79"/>
                <a:gd name="T27" fmla="*/ 61 h 61"/>
                <a:gd name="T28" fmla="*/ 79 w 79"/>
                <a:gd name="T29" fmla="*/ 61 h 61"/>
                <a:gd name="T30" fmla="*/ 77 w 79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1">
                  <a:moveTo>
                    <a:pt x="77" y="61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8" name="işḷïḍé"/>
            <p:cNvSpPr/>
            <p:nvPr/>
          </p:nvSpPr>
          <p:spPr bwMode="auto">
            <a:xfrm>
              <a:off x="5930901" y="1955800"/>
              <a:ext cx="122238" cy="95250"/>
            </a:xfrm>
            <a:prstGeom prst="rect">
              <a:avLst/>
            </a:pr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9" name="íśļîḋé"/>
            <p:cNvSpPr/>
            <p:nvPr/>
          </p:nvSpPr>
          <p:spPr bwMode="auto">
            <a:xfrm>
              <a:off x="5930901" y="1579563"/>
              <a:ext cx="125413" cy="98425"/>
            </a:xfrm>
            <a:custGeom>
              <a:avLst/>
              <a:gdLst>
                <a:gd name="T0" fmla="*/ 77 w 79"/>
                <a:gd name="T1" fmla="*/ 60 h 62"/>
                <a:gd name="T2" fmla="*/ 77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7 w 79"/>
                <a:gd name="T13" fmla="*/ 60 h 62"/>
                <a:gd name="T14" fmla="*/ 77 w 79"/>
                <a:gd name="T15" fmla="*/ 60 h 62"/>
                <a:gd name="T16" fmla="*/ 77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7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7" y="60"/>
                  </a:moveTo>
                  <a:lnTo>
                    <a:pt x="77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0" name="í$ḻiḋè"/>
            <p:cNvSpPr/>
            <p:nvPr/>
          </p:nvSpPr>
          <p:spPr bwMode="auto">
            <a:xfrm>
              <a:off x="5930901" y="1487488"/>
              <a:ext cx="125413" cy="95250"/>
            </a:xfrm>
            <a:custGeom>
              <a:avLst/>
              <a:gdLst>
                <a:gd name="T0" fmla="*/ 77 w 79"/>
                <a:gd name="T1" fmla="*/ 60 h 60"/>
                <a:gd name="T2" fmla="*/ 77 w 79"/>
                <a:gd name="T3" fmla="*/ 58 h 60"/>
                <a:gd name="T4" fmla="*/ 2 w 79"/>
                <a:gd name="T5" fmla="*/ 58 h 60"/>
                <a:gd name="T6" fmla="*/ 2 w 79"/>
                <a:gd name="T7" fmla="*/ 0 h 60"/>
                <a:gd name="T8" fmla="*/ 77 w 79"/>
                <a:gd name="T9" fmla="*/ 0 h 60"/>
                <a:gd name="T10" fmla="*/ 77 w 79"/>
                <a:gd name="T11" fmla="*/ 60 h 60"/>
                <a:gd name="T12" fmla="*/ 77 w 79"/>
                <a:gd name="T13" fmla="*/ 60 h 60"/>
                <a:gd name="T14" fmla="*/ 77 w 79"/>
                <a:gd name="T15" fmla="*/ 58 h 60"/>
                <a:gd name="T16" fmla="*/ 77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7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7" y="60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0"/>
                  </a:lnTo>
                  <a:lnTo>
                    <a:pt x="77" y="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1" name="ïṩļïḍé"/>
            <p:cNvSpPr/>
            <p:nvPr/>
          </p:nvSpPr>
          <p:spPr bwMode="auto">
            <a:xfrm>
              <a:off x="5930901" y="1766888"/>
              <a:ext cx="125413" cy="100013"/>
            </a:xfrm>
            <a:custGeom>
              <a:avLst/>
              <a:gdLst>
                <a:gd name="T0" fmla="*/ 77 w 79"/>
                <a:gd name="T1" fmla="*/ 61 h 63"/>
                <a:gd name="T2" fmla="*/ 77 w 79"/>
                <a:gd name="T3" fmla="*/ 61 h 63"/>
                <a:gd name="T4" fmla="*/ 2 w 79"/>
                <a:gd name="T5" fmla="*/ 61 h 63"/>
                <a:gd name="T6" fmla="*/ 2 w 79"/>
                <a:gd name="T7" fmla="*/ 3 h 63"/>
                <a:gd name="T8" fmla="*/ 77 w 79"/>
                <a:gd name="T9" fmla="*/ 3 h 63"/>
                <a:gd name="T10" fmla="*/ 77 w 79"/>
                <a:gd name="T11" fmla="*/ 61 h 63"/>
                <a:gd name="T12" fmla="*/ 77 w 79"/>
                <a:gd name="T13" fmla="*/ 61 h 63"/>
                <a:gd name="T14" fmla="*/ 77 w 79"/>
                <a:gd name="T15" fmla="*/ 61 h 63"/>
                <a:gd name="T16" fmla="*/ 77 w 79"/>
                <a:gd name="T17" fmla="*/ 61 h 63"/>
                <a:gd name="T18" fmla="*/ 79 w 79"/>
                <a:gd name="T19" fmla="*/ 61 h 63"/>
                <a:gd name="T20" fmla="*/ 79 w 79"/>
                <a:gd name="T21" fmla="*/ 0 h 63"/>
                <a:gd name="T22" fmla="*/ 0 w 79"/>
                <a:gd name="T23" fmla="*/ 0 h 63"/>
                <a:gd name="T24" fmla="*/ 0 w 79"/>
                <a:gd name="T25" fmla="*/ 63 h 63"/>
                <a:gd name="T26" fmla="*/ 79 w 79"/>
                <a:gd name="T27" fmla="*/ 63 h 63"/>
                <a:gd name="T28" fmla="*/ 79 w 79"/>
                <a:gd name="T29" fmla="*/ 61 h 63"/>
                <a:gd name="T30" fmla="*/ 77 w 79"/>
                <a:gd name="T3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3">
                  <a:moveTo>
                    <a:pt x="77" y="61"/>
                  </a:moveTo>
                  <a:lnTo>
                    <a:pt x="77" y="61"/>
                  </a:lnTo>
                  <a:lnTo>
                    <a:pt x="2" y="61"/>
                  </a:lnTo>
                  <a:lnTo>
                    <a:pt x="2" y="3"/>
                  </a:lnTo>
                  <a:lnTo>
                    <a:pt x="77" y="3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2" name="iSḷíḍê"/>
            <p:cNvSpPr/>
            <p:nvPr/>
          </p:nvSpPr>
          <p:spPr bwMode="auto">
            <a:xfrm>
              <a:off x="5930901" y="1863725"/>
              <a:ext cx="125413" cy="95250"/>
            </a:xfrm>
            <a:custGeom>
              <a:avLst/>
              <a:gdLst>
                <a:gd name="T0" fmla="*/ 77 w 79"/>
                <a:gd name="T1" fmla="*/ 60 h 60"/>
                <a:gd name="T2" fmla="*/ 77 w 79"/>
                <a:gd name="T3" fmla="*/ 58 h 60"/>
                <a:gd name="T4" fmla="*/ 2 w 79"/>
                <a:gd name="T5" fmla="*/ 58 h 60"/>
                <a:gd name="T6" fmla="*/ 2 w 79"/>
                <a:gd name="T7" fmla="*/ 2 h 60"/>
                <a:gd name="T8" fmla="*/ 77 w 79"/>
                <a:gd name="T9" fmla="*/ 2 h 60"/>
                <a:gd name="T10" fmla="*/ 77 w 79"/>
                <a:gd name="T11" fmla="*/ 60 h 60"/>
                <a:gd name="T12" fmla="*/ 77 w 79"/>
                <a:gd name="T13" fmla="*/ 60 h 60"/>
                <a:gd name="T14" fmla="*/ 77 w 79"/>
                <a:gd name="T15" fmla="*/ 58 h 60"/>
                <a:gd name="T16" fmla="*/ 77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7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7" y="60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" name="ïŝľíḋe"/>
            <p:cNvSpPr/>
            <p:nvPr/>
          </p:nvSpPr>
          <p:spPr bwMode="auto">
            <a:xfrm>
              <a:off x="5930901" y="1955800"/>
              <a:ext cx="125413" cy="98425"/>
            </a:xfrm>
            <a:custGeom>
              <a:avLst/>
              <a:gdLst>
                <a:gd name="T0" fmla="*/ 77 w 79"/>
                <a:gd name="T1" fmla="*/ 60 h 62"/>
                <a:gd name="T2" fmla="*/ 77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7 w 79"/>
                <a:gd name="T13" fmla="*/ 60 h 62"/>
                <a:gd name="T14" fmla="*/ 77 w 79"/>
                <a:gd name="T15" fmla="*/ 60 h 62"/>
                <a:gd name="T16" fmla="*/ 77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7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7" y="60"/>
                  </a:moveTo>
                  <a:lnTo>
                    <a:pt x="77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" name="î$1iḑé"/>
            <p:cNvSpPr/>
            <p:nvPr/>
          </p:nvSpPr>
          <p:spPr bwMode="auto">
            <a:xfrm>
              <a:off x="5930901" y="1674813"/>
              <a:ext cx="125413" cy="96838"/>
            </a:xfrm>
            <a:custGeom>
              <a:avLst/>
              <a:gdLst>
                <a:gd name="T0" fmla="*/ 77 w 79"/>
                <a:gd name="T1" fmla="*/ 61 h 61"/>
                <a:gd name="T2" fmla="*/ 77 w 79"/>
                <a:gd name="T3" fmla="*/ 58 h 61"/>
                <a:gd name="T4" fmla="*/ 2 w 79"/>
                <a:gd name="T5" fmla="*/ 58 h 61"/>
                <a:gd name="T6" fmla="*/ 2 w 79"/>
                <a:gd name="T7" fmla="*/ 2 h 61"/>
                <a:gd name="T8" fmla="*/ 77 w 79"/>
                <a:gd name="T9" fmla="*/ 2 h 61"/>
                <a:gd name="T10" fmla="*/ 77 w 79"/>
                <a:gd name="T11" fmla="*/ 61 h 61"/>
                <a:gd name="T12" fmla="*/ 77 w 79"/>
                <a:gd name="T13" fmla="*/ 61 h 61"/>
                <a:gd name="T14" fmla="*/ 77 w 79"/>
                <a:gd name="T15" fmla="*/ 58 h 61"/>
                <a:gd name="T16" fmla="*/ 77 w 79"/>
                <a:gd name="T17" fmla="*/ 61 h 61"/>
                <a:gd name="T18" fmla="*/ 79 w 79"/>
                <a:gd name="T19" fmla="*/ 61 h 61"/>
                <a:gd name="T20" fmla="*/ 79 w 79"/>
                <a:gd name="T21" fmla="*/ 0 h 61"/>
                <a:gd name="T22" fmla="*/ 0 w 79"/>
                <a:gd name="T23" fmla="*/ 0 h 61"/>
                <a:gd name="T24" fmla="*/ 0 w 79"/>
                <a:gd name="T25" fmla="*/ 61 h 61"/>
                <a:gd name="T26" fmla="*/ 79 w 79"/>
                <a:gd name="T27" fmla="*/ 61 h 61"/>
                <a:gd name="T28" fmla="*/ 79 w 79"/>
                <a:gd name="T29" fmla="*/ 61 h 61"/>
                <a:gd name="T30" fmla="*/ 77 w 79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1">
                  <a:moveTo>
                    <a:pt x="77" y="61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" name="iṩḻidê"/>
            <p:cNvSpPr/>
            <p:nvPr/>
          </p:nvSpPr>
          <p:spPr bwMode="auto">
            <a:xfrm>
              <a:off x="6053138" y="1771650"/>
              <a:ext cx="484188" cy="92075"/>
            </a:xfrm>
            <a:prstGeom prst="rect">
              <a:avLst/>
            </a:prstGeom>
            <a:solidFill>
              <a:srgbClr val="FFB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" name="ïṡļiḓé"/>
            <p:cNvSpPr/>
            <p:nvPr/>
          </p:nvSpPr>
          <p:spPr bwMode="auto">
            <a:xfrm>
              <a:off x="6297613" y="1958975"/>
              <a:ext cx="122238" cy="92075"/>
            </a:xfrm>
            <a:prstGeom prst="rect">
              <a:avLst/>
            </a:prstGeom>
            <a:solidFill>
              <a:srgbClr val="FFB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" name="î$ļiḓè"/>
            <p:cNvSpPr/>
            <p:nvPr/>
          </p:nvSpPr>
          <p:spPr bwMode="auto">
            <a:xfrm>
              <a:off x="6053138" y="1579563"/>
              <a:ext cx="122238" cy="98425"/>
            </a:xfrm>
            <a:custGeom>
              <a:avLst/>
              <a:gdLst>
                <a:gd name="T0" fmla="*/ 77 w 77"/>
                <a:gd name="T1" fmla="*/ 60 h 62"/>
                <a:gd name="T2" fmla="*/ 77 w 77"/>
                <a:gd name="T3" fmla="*/ 60 h 62"/>
                <a:gd name="T4" fmla="*/ 2 w 77"/>
                <a:gd name="T5" fmla="*/ 60 h 62"/>
                <a:gd name="T6" fmla="*/ 2 w 77"/>
                <a:gd name="T7" fmla="*/ 2 h 62"/>
                <a:gd name="T8" fmla="*/ 75 w 77"/>
                <a:gd name="T9" fmla="*/ 2 h 62"/>
                <a:gd name="T10" fmla="*/ 75 w 77"/>
                <a:gd name="T11" fmla="*/ 60 h 62"/>
                <a:gd name="T12" fmla="*/ 77 w 77"/>
                <a:gd name="T13" fmla="*/ 60 h 62"/>
                <a:gd name="T14" fmla="*/ 77 w 77"/>
                <a:gd name="T15" fmla="*/ 60 h 62"/>
                <a:gd name="T16" fmla="*/ 77 w 77"/>
                <a:gd name="T17" fmla="*/ 60 h 62"/>
                <a:gd name="T18" fmla="*/ 77 w 77"/>
                <a:gd name="T19" fmla="*/ 60 h 62"/>
                <a:gd name="T20" fmla="*/ 77 w 77"/>
                <a:gd name="T21" fmla="*/ 0 h 62"/>
                <a:gd name="T22" fmla="*/ 0 w 77"/>
                <a:gd name="T23" fmla="*/ 0 h 62"/>
                <a:gd name="T24" fmla="*/ 0 w 77"/>
                <a:gd name="T25" fmla="*/ 62 h 62"/>
                <a:gd name="T26" fmla="*/ 77 w 77"/>
                <a:gd name="T27" fmla="*/ 62 h 62"/>
                <a:gd name="T28" fmla="*/ 77 w 77"/>
                <a:gd name="T29" fmla="*/ 60 h 62"/>
                <a:gd name="T30" fmla="*/ 77 w 77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62">
                  <a:moveTo>
                    <a:pt x="77" y="60"/>
                  </a:moveTo>
                  <a:lnTo>
                    <a:pt x="77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5" y="2"/>
                  </a:lnTo>
                  <a:lnTo>
                    <a:pt x="75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" name="ïSḻîḑé"/>
            <p:cNvSpPr/>
            <p:nvPr/>
          </p:nvSpPr>
          <p:spPr bwMode="auto">
            <a:xfrm>
              <a:off x="6053138" y="1487488"/>
              <a:ext cx="122238" cy="95250"/>
            </a:xfrm>
            <a:custGeom>
              <a:avLst/>
              <a:gdLst>
                <a:gd name="T0" fmla="*/ 77 w 77"/>
                <a:gd name="T1" fmla="*/ 60 h 60"/>
                <a:gd name="T2" fmla="*/ 77 w 77"/>
                <a:gd name="T3" fmla="*/ 58 h 60"/>
                <a:gd name="T4" fmla="*/ 2 w 77"/>
                <a:gd name="T5" fmla="*/ 58 h 60"/>
                <a:gd name="T6" fmla="*/ 2 w 77"/>
                <a:gd name="T7" fmla="*/ 0 h 60"/>
                <a:gd name="T8" fmla="*/ 75 w 77"/>
                <a:gd name="T9" fmla="*/ 0 h 60"/>
                <a:gd name="T10" fmla="*/ 75 w 77"/>
                <a:gd name="T11" fmla="*/ 60 h 60"/>
                <a:gd name="T12" fmla="*/ 77 w 77"/>
                <a:gd name="T13" fmla="*/ 60 h 60"/>
                <a:gd name="T14" fmla="*/ 77 w 77"/>
                <a:gd name="T15" fmla="*/ 58 h 60"/>
                <a:gd name="T16" fmla="*/ 77 w 77"/>
                <a:gd name="T17" fmla="*/ 60 h 60"/>
                <a:gd name="T18" fmla="*/ 77 w 77"/>
                <a:gd name="T19" fmla="*/ 60 h 60"/>
                <a:gd name="T20" fmla="*/ 77 w 77"/>
                <a:gd name="T21" fmla="*/ 0 h 60"/>
                <a:gd name="T22" fmla="*/ 0 w 77"/>
                <a:gd name="T23" fmla="*/ 0 h 60"/>
                <a:gd name="T24" fmla="*/ 0 w 77"/>
                <a:gd name="T25" fmla="*/ 60 h 60"/>
                <a:gd name="T26" fmla="*/ 77 w 77"/>
                <a:gd name="T27" fmla="*/ 60 h 60"/>
                <a:gd name="T28" fmla="*/ 77 w 77"/>
                <a:gd name="T29" fmla="*/ 60 h 60"/>
                <a:gd name="T30" fmla="*/ 77 w 77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60">
                  <a:moveTo>
                    <a:pt x="77" y="60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0"/>
                  </a:lnTo>
                  <a:lnTo>
                    <a:pt x="75" y="0"/>
                  </a:lnTo>
                  <a:lnTo>
                    <a:pt x="75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" name="iSḻïḍê"/>
            <p:cNvSpPr/>
            <p:nvPr/>
          </p:nvSpPr>
          <p:spPr bwMode="auto">
            <a:xfrm>
              <a:off x="6053138" y="1766888"/>
              <a:ext cx="122238" cy="100013"/>
            </a:xfrm>
            <a:custGeom>
              <a:avLst/>
              <a:gdLst>
                <a:gd name="T0" fmla="*/ 77 w 77"/>
                <a:gd name="T1" fmla="*/ 61 h 63"/>
                <a:gd name="T2" fmla="*/ 77 w 77"/>
                <a:gd name="T3" fmla="*/ 61 h 63"/>
                <a:gd name="T4" fmla="*/ 2 w 77"/>
                <a:gd name="T5" fmla="*/ 61 h 63"/>
                <a:gd name="T6" fmla="*/ 2 w 77"/>
                <a:gd name="T7" fmla="*/ 3 h 63"/>
                <a:gd name="T8" fmla="*/ 75 w 77"/>
                <a:gd name="T9" fmla="*/ 3 h 63"/>
                <a:gd name="T10" fmla="*/ 75 w 77"/>
                <a:gd name="T11" fmla="*/ 61 h 63"/>
                <a:gd name="T12" fmla="*/ 77 w 77"/>
                <a:gd name="T13" fmla="*/ 61 h 63"/>
                <a:gd name="T14" fmla="*/ 77 w 77"/>
                <a:gd name="T15" fmla="*/ 61 h 63"/>
                <a:gd name="T16" fmla="*/ 77 w 77"/>
                <a:gd name="T17" fmla="*/ 61 h 63"/>
                <a:gd name="T18" fmla="*/ 77 w 77"/>
                <a:gd name="T19" fmla="*/ 61 h 63"/>
                <a:gd name="T20" fmla="*/ 77 w 77"/>
                <a:gd name="T21" fmla="*/ 0 h 63"/>
                <a:gd name="T22" fmla="*/ 0 w 77"/>
                <a:gd name="T23" fmla="*/ 0 h 63"/>
                <a:gd name="T24" fmla="*/ 0 w 77"/>
                <a:gd name="T25" fmla="*/ 63 h 63"/>
                <a:gd name="T26" fmla="*/ 77 w 77"/>
                <a:gd name="T27" fmla="*/ 63 h 63"/>
                <a:gd name="T28" fmla="*/ 77 w 77"/>
                <a:gd name="T29" fmla="*/ 61 h 63"/>
                <a:gd name="T30" fmla="*/ 77 w 77"/>
                <a:gd name="T3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63">
                  <a:moveTo>
                    <a:pt x="77" y="61"/>
                  </a:moveTo>
                  <a:lnTo>
                    <a:pt x="77" y="61"/>
                  </a:lnTo>
                  <a:lnTo>
                    <a:pt x="2" y="61"/>
                  </a:lnTo>
                  <a:lnTo>
                    <a:pt x="2" y="3"/>
                  </a:lnTo>
                  <a:lnTo>
                    <a:pt x="75" y="3"/>
                  </a:lnTo>
                  <a:lnTo>
                    <a:pt x="75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77" y="63"/>
                  </a:lnTo>
                  <a:lnTo>
                    <a:pt x="77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" name="iŝḻïḑê"/>
            <p:cNvSpPr/>
            <p:nvPr/>
          </p:nvSpPr>
          <p:spPr bwMode="auto">
            <a:xfrm>
              <a:off x="6053138" y="1863725"/>
              <a:ext cx="122238" cy="95250"/>
            </a:xfrm>
            <a:custGeom>
              <a:avLst/>
              <a:gdLst>
                <a:gd name="T0" fmla="*/ 77 w 77"/>
                <a:gd name="T1" fmla="*/ 60 h 60"/>
                <a:gd name="T2" fmla="*/ 77 w 77"/>
                <a:gd name="T3" fmla="*/ 58 h 60"/>
                <a:gd name="T4" fmla="*/ 2 w 77"/>
                <a:gd name="T5" fmla="*/ 58 h 60"/>
                <a:gd name="T6" fmla="*/ 2 w 77"/>
                <a:gd name="T7" fmla="*/ 2 h 60"/>
                <a:gd name="T8" fmla="*/ 75 w 77"/>
                <a:gd name="T9" fmla="*/ 2 h 60"/>
                <a:gd name="T10" fmla="*/ 75 w 77"/>
                <a:gd name="T11" fmla="*/ 60 h 60"/>
                <a:gd name="T12" fmla="*/ 77 w 77"/>
                <a:gd name="T13" fmla="*/ 60 h 60"/>
                <a:gd name="T14" fmla="*/ 77 w 77"/>
                <a:gd name="T15" fmla="*/ 58 h 60"/>
                <a:gd name="T16" fmla="*/ 77 w 77"/>
                <a:gd name="T17" fmla="*/ 60 h 60"/>
                <a:gd name="T18" fmla="*/ 77 w 77"/>
                <a:gd name="T19" fmla="*/ 60 h 60"/>
                <a:gd name="T20" fmla="*/ 77 w 77"/>
                <a:gd name="T21" fmla="*/ 0 h 60"/>
                <a:gd name="T22" fmla="*/ 0 w 77"/>
                <a:gd name="T23" fmla="*/ 0 h 60"/>
                <a:gd name="T24" fmla="*/ 0 w 77"/>
                <a:gd name="T25" fmla="*/ 60 h 60"/>
                <a:gd name="T26" fmla="*/ 77 w 77"/>
                <a:gd name="T27" fmla="*/ 60 h 60"/>
                <a:gd name="T28" fmla="*/ 77 w 77"/>
                <a:gd name="T29" fmla="*/ 60 h 60"/>
                <a:gd name="T30" fmla="*/ 77 w 77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60">
                  <a:moveTo>
                    <a:pt x="77" y="60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5" y="2"/>
                  </a:lnTo>
                  <a:lnTo>
                    <a:pt x="75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" name="îSḻïḍê"/>
            <p:cNvSpPr/>
            <p:nvPr/>
          </p:nvSpPr>
          <p:spPr bwMode="auto">
            <a:xfrm>
              <a:off x="6053138" y="1955800"/>
              <a:ext cx="122238" cy="98425"/>
            </a:xfrm>
            <a:custGeom>
              <a:avLst/>
              <a:gdLst>
                <a:gd name="T0" fmla="*/ 77 w 77"/>
                <a:gd name="T1" fmla="*/ 60 h 62"/>
                <a:gd name="T2" fmla="*/ 77 w 77"/>
                <a:gd name="T3" fmla="*/ 60 h 62"/>
                <a:gd name="T4" fmla="*/ 2 w 77"/>
                <a:gd name="T5" fmla="*/ 60 h 62"/>
                <a:gd name="T6" fmla="*/ 2 w 77"/>
                <a:gd name="T7" fmla="*/ 2 h 62"/>
                <a:gd name="T8" fmla="*/ 75 w 77"/>
                <a:gd name="T9" fmla="*/ 2 h 62"/>
                <a:gd name="T10" fmla="*/ 75 w 77"/>
                <a:gd name="T11" fmla="*/ 60 h 62"/>
                <a:gd name="T12" fmla="*/ 77 w 77"/>
                <a:gd name="T13" fmla="*/ 60 h 62"/>
                <a:gd name="T14" fmla="*/ 77 w 77"/>
                <a:gd name="T15" fmla="*/ 60 h 62"/>
                <a:gd name="T16" fmla="*/ 77 w 77"/>
                <a:gd name="T17" fmla="*/ 60 h 62"/>
                <a:gd name="T18" fmla="*/ 77 w 77"/>
                <a:gd name="T19" fmla="*/ 60 h 62"/>
                <a:gd name="T20" fmla="*/ 77 w 77"/>
                <a:gd name="T21" fmla="*/ 0 h 62"/>
                <a:gd name="T22" fmla="*/ 0 w 77"/>
                <a:gd name="T23" fmla="*/ 0 h 62"/>
                <a:gd name="T24" fmla="*/ 0 w 77"/>
                <a:gd name="T25" fmla="*/ 62 h 62"/>
                <a:gd name="T26" fmla="*/ 77 w 77"/>
                <a:gd name="T27" fmla="*/ 62 h 62"/>
                <a:gd name="T28" fmla="*/ 77 w 77"/>
                <a:gd name="T29" fmla="*/ 60 h 62"/>
                <a:gd name="T30" fmla="*/ 77 w 77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62">
                  <a:moveTo>
                    <a:pt x="77" y="60"/>
                  </a:moveTo>
                  <a:lnTo>
                    <a:pt x="77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5" y="2"/>
                  </a:lnTo>
                  <a:lnTo>
                    <a:pt x="75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" name="íšḻïḓe"/>
            <p:cNvSpPr/>
            <p:nvPr/>
          </p:nvSpPr>
          <p:spPr bwMode="auto">
            <a:xfrm>
              <a:off x="6053138" y="1674813"/>
              <a:ext cx="122238" cy="96838"/>
            </a:xfrm>
            <a:custGeom>
              <a:avLst/>
              <a:gdLst>
                <a:gd name="T0" fmla="*/ 77 w 77"/>
                <a:gd name="T1" fmla="*/ 61 h 61"/>
                <a:gd name="T2" fmla="*/ 77 w 77"/>
                <a:gd name="T3" fmla="*/ 58 h 61"/>
                <a:gd name="T4" fmla="*/ 2 w 77"/>
                <a:gd name="T5" fmla="*/ 58 h 61"/>
                <a:gd name="T6" fmla="*/ 2 w 77"/>
                <a:gd name="T7" fmla="*/ 2 h 61"/>
                <a:gd name="T8" fmla="*/ 75 w 77"/>
                <a:gd name="T9" fmla="*/ 2 h 61"/>
                <a:gd name="T10" fmla="*/ 75 w 77"/>
                <a:gd name="T11" fmla="*/ 61 h 61"/>
                <a:gd name="T12" fmla="*/ 77 w 77"/>
                <a:gd name="T13" fmla="*/ 61 h 61"/>
                <a:gd name="T14" fmla="*/ 77 w 77"/>
                <a:gd name="T15" fmla="*/ 58 h 61"/>
                <a:gd name="T16" fmla="*/ 77 w 77"/>
                <a:gd name="T17" fmla="*/ 61 h 61"/>
                <a:gd name="T18" fmla="*/ 77 w 77"/>
                <a:gd name="T19" fmla="*/ 61 h 61"/>
                <a:gd name="T20" fmla="*/ 77 w 77"/>
                <a:gd name="T21" fmla="*/ 0 h 61"/>
                <a:gd name="T22" fmla="*/ 0 w 77"/>
                <a:gd name="T23" fmla="*/ 0 h 61"/>
                <a:gd name="T24" fmla="*/ 0 w 77"/>
                <a:gd name="T25" fmla="*/ 61 h 61"/>
                <a:gd name="T26" fmla="*/ 77 w 77"/>
                <a:gd name="T27" fmla="*/ 61 h 61"/>
                <a:gd name="T28" fmla="*/ 77 w 77"/>
                <a:gd name="T29" fmla="*/ 61 h 61"/>
                <a:gd name="T30" fmla="*/ 77 w 77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61">
                  <a:moveTo>
                    <a:pt x="77" y="61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5" y="2"/>
                  </a:lnTo>
                  <a:lnTo>
                    <a:pt x="75" y="61"/>
                  </a:lnTo>
                  <a:lnTo>
                    <a:pt x="77" y="6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" name="íṥľîḋè"/>
            <p:cNvSpPr/>
            <p:nvPr/>
          </p:nvSpPr>
          <p:spPr bwMode="auto">
            <a:xfrm>
              <a:off x="6172201" y="1579563"/>
              <a:ext cx="125413" cy="98425"/>
            </a:xfrm>
            <a:custGeom>
              <a:avLst/>
              <a:gdLst>
                <a:gd name="T0" fmla="*/ 79 w 79"/>
                <a:gd name="T1" fmla="*/ 60 h 62"/>
                <a:gd name="T2" fmla="*/ 79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9 w 79"/>
                <a:gd name="T13" fmla="*/ 60 h 62"/>
                <a:gd name="T14" fmla="*/ 79 w 79"/>
                <a:gd name="T15" fmla="*/ 60 h 62"/>
                <a:gd name="T16" fmla="*/ 79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9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9" y="60"/>
                  </a:moveTo>
                  <a:lnTo>
                    <a:pt x="79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" name="ïṩḻíďe"/>
            <p:cNvSpPr/>
            <p:nvPr/>
          </p:nvSpPr>
          <p:spPr bwMode="auto">
            <a:xfrm>
              <a:off x="6172201" y="1487488"/>
              <a:ext cx="125413" cy="95250"/>
            </a:xfrm>
            <a:custGeom>
              <a:avLst/>
              <a:gdLst>
                <a:gd name="T0" fmla="*/ 79 w 79"/>
                <a:gd name="T1" fmla="*/ 60 h 60"/>
                <a:gd name="T2" fmla="*/ 79 w 79"/>
                <a:gd name="T3" fmla="*/ 58 h 60"/>
                <a:gd name="T4" fmla="*/ 2 w 79"/>
                <a:gd name="T5" fmla="*/ 58 h 60"/>
                <a:gd name="T6" fmla="*/ 2 w 79"/>
                <a:gd name="T7" fmla="*/ 0 h 60"/>
                <a:gd name="T8" fmla="*/ 77 w 79"/>
                <a:gd name="T9" fmla="*/ 0 h 60"/>
                <a:gd name="T10" fmla="*/ 77 w 79"/>
                <a:gd name="T11" fmla="*/ 60 h 60"/>
                <a:gd name="T12" fmla="*/ 79 w 79"/>
                <a:gd name="T13" fmla="*/ 60 h 60"/>
                <a:gd name="T14" fmla="*/ 79 w 79"/>
                <a:gd name="T15" fmla="*/ 58 h 60"/>
                <a:gd name="T16" fmla="*/ 79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9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9" y="60"/>
                  </a:moveTo>
                  <a:lnTo>
                    <a:pt x="79" y="58"/>
                  </a:lnTo>
                  <a:lnTo>
                    <a:pt x="2" y="58"/>
                  </a:lnTo>
                  <a:lnTo>
                    <a:pt x="2" y="0"/>
                  </a:lnTo>
                  <a:lnTo>
                    <a:pt x="77" y="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" name="işḻîďê"/>
            <p:cNvSpPr/>
            <p:nvPr/>
          </p:nvSpPr>
          <p:spPr bwMode="auto">
            <a:xfrm>
              <a:off x="6172201" y="1766888"/>
              <a:ext cx="125413" cy="100013"/>
            </a:xfrm>
            <a:custGeom>
              <a:avLst/>
              <a:gdLst>
                <a:gd name="T0" fmla="*/ 79 w 79"/>
                <a:gd name="T1" fmla="*/ 61 h 63"/>
                <a:gd name="T2" fmla="*/ 79 w 79"/>
                <a:gd name="T3" fmla="*/ 61 h 63"/>
                <a:gd name="T4" fmla="*/ 2 w 79"/>
                <a:gd name="T5" fmla="*/ 61 h 63"/>
                <a:gd name="T6" fmla="*/ 2 w 79"/>
                <a:gd name="T7" fmla="*/ 3 h 63"/>
                <a:gd name="T8" fmla="*/ 77 w 79"/>
                <a:gd name="T9" fmla="*/ 3 h 63"/>
                <a:gd name="T10" fmla="*/ 77 w 79"/>
                <a:gd name="T11" fmla="*/ 61 h 63"/>
                <a:gd name="T12" fmla="*/ 79 w 79"/>
                <a:gd name="T13" fmla="*/ 61 h 63"/>
                <a:gd name="T14" fmla="*/ 79 w 79"/>
                <a:gd name="T15" fmla="*/ 61 h 63"/>
                <a:gd name="T16" fmla="*/ 79 w 79"/>
                <a:gd name="T17" fmla="*/ 61 h 63"/>
                <a:gd name="T18" fmla="*/ 79 w 79"/>
                <a:gd name="T19" fmla="*/ 61 h 63"/>
                <a:gd name="T20" fmla="*/ 79 w 79"/>
                <a:gd name="T21" fmla="*/ 0 h 63"/>
                <a:gd name="T22" fmla="*/ 0 w 79"/>
                <a:gd name="T23" fmla="*/ 0 h 63"/>
                <a:gd name="T24" fmla="*/ 0 w 79"/>
                <a:gd name="T25" fmla="*/ 63 h 63"/>
                <a:gd name="T26" fmla="*/ 79 w 79"/>
                <a:gd name="T27" fmla="*/ 63 h 63"/>
                <a:gd name="T28" fmla="*/ 79 w 79"/>
                <a:gd name="T29" fmla="*/ 61 h 63"/>
                <a:gd name="T30" fmla="*/ 79 w 79"/>
                <a:gd name="T3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3">
                  <a:moveTo>
                    <a:pt x="79" y="61"/>
                  </a:moveTo>
                  <a:lnTo>
                    <a:pt x="79" y="61"/>
                  </a:lnTo>
                  <a:lnTo>
                    <a:pt x="2" y="61"/>
                  </a:lnTo>
                  <a:lnTo>
                    <a:pt x="2" y="3"/>
                  </a:lnTo>
                  <a:lnTo>
                    <a:pt x="77" y="3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9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" name="îšļîḑé"/>
            <p:cNvSpPr/>
            <p:nvPr/>
          </p:nvSpPr>
          <p:spPr bwMode="auto">
            <a:xfrm>
              <a:off x="6172201" y="1863725"/>
              <a:ext cx="125413" cy="95250"/>
            </a:xfrm>
            <a:custGeom>
              <a:avLst/>
              <a:gdLst>
                <a:gd name="T0" fmla="*/ 79 w 79"/>
                <a:gd name="T1" fmla="*/ 60 h 60"/>
                <a:gd name="T2" fmla="*/ 79 w 79"/>
                <a:gd name="T3" fmla="*/ 58 h 60"/>
                <a:gd name="T4" fmla="*/ 2 w 79"/>
                <a:gd name="T5" fmla="*/ 58 h 60"/>
                <a:gd name="T6" fmla="*/ 2 w 79"/>
                <a:gd name="T7" fmla="*/ 2 h 60"/>
                <a:gd name="T8" fmla="*/ 77 w 79"/>
                <a:gd name="T9" fmla="*/ 2 h 60"/>
                <a:gd name="T10" fmla="*/ 77 w 79"/>
                <a:gd name="T11" fmla="*/ 60 h 60"/>
                <a:gd name="T12" fmla="*/ 79 w 79"/>
                <a:gd name="T13" fmla="*/ 60 h 60"/>
                <a:gd name="T14" fmla="*/ 79 w 79"/>
                <a:gd name="T15" fmla="*/ 58 h 60"/>
                <a:gd name="T16" fmla="*/ 79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9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9" y="60"/>
                  </a:moveTo>
                  <a:lnTo>
                    <a:pt x="79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" name="îSļïḍé"/>
            <p:cNvSpPr/>
            <p:nvPr/>
          </p:nvSpPr>
          <p:spPr bwMode="auto">
            <a:xfrm>
              <a:off x="6172201" y="1955800"/>
              <a:ext cx="125413" cy="98425"/>
            </a:xfrm>
            <a:custGeom>
              <a:avLst/>
              <a:gdLst>
                <a:gd name="T0" fmla="*/ 79 w 79"/>
                <a:gd name="T1" fmla="*/ 60 h 62"/>
                <a:gd name="T2" fmla="*/ 79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9 w 79"/>
                <a:gd name="T13" fmla="*/ 60 h 62"/>
                <a:gd name="T14" fmla="*/ 79 w 79"/>
                <a:gd name="T15" fmla="*/ 60 h 62"/>
                <a:gd name="T16" fmla="*/ 79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9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9" y="60"/>
                  </a:moveTo>
                  <a:lnTo>
                    <a:pt x="79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8" name="îṡľïḍê"/>
            <p:cNvSpPr/>
            <p:nvPr/>
          </p:nvSpPr>
          <p:spPr bwMode="auto">
            <a:xfrm>
              <a:off x="6172201" y="1674813"/>
              <a:ext cx="125413" cy="96838"/>
            </a:xfrm>
            <a:custGeom>
              <a:avLst/>
              <a:gdLst>
                <a:gd name="T0" fmla="*/ 79 w 79"/>
                <a:gd name="T1" fmla="*/ 61 h 61"/>
                <a:gd name="T2" fmla="*/ 79 w 79"/>
                <a:gd name="T3" fmla="*/ 58 h 61"/>
                <a:gd name="T4" fmla="*/ 2 w 79"/>
                <a:gd name="T5" fmla="*/ 58 h 61"/>
                <a:gd name="T6" fmla="*/ 2 w 79"/>
                <a:gd name="T7" fmla="*/ 2 h 61"/>
                <a:gd name="T8" fmla="*/ 77 w 79"/>
                <a:gd name="T9" fmla="*/ 2 h 61"/>
                <a:gd name="T10" fmla="*/ 77 w 79"/>
                <a:gd name="T11" fmla="*/ 61 h 61"/>
                <a:gd name="T12" fmla="*/ 79 w 79"/>
                <a:gd name="T13" fmla="*/ 61 h 61"/>
                <a:gd name="T14" fmla="*/ 79 w 79"/>
                <a:gd name="T15" fmla="*/ 58 h 61"/>
                <a:gd name="T16" fmla="*/ 79 w 79"/>
                <a:gd name="T17" fmla="*/ 61 h 61"/>
                <a:gd name="T18" fmla="*/ 79 w 79"/>
                <a:gd name="T19" fmla="*/ 61 h 61"/>
                <a:gd name="T20" fmla="*/ 79 w 79"/>
                <a:gd name="T21" fmla="*/ 0 h 61"/>
                <a:gd name="T22" fmla="*/ 0 w 79"/>
                <a:gd name="T23" fmla="*/ 0 h 61"/>
                <a:gd name="T24" fmla="*/ 0 w 79"/>
                <a:gd name="T25" fmla="*/ 61 h 61"/>
                <a:gd name="T26" fmla="*/ 79 w 79"/>
                <a:gd name="T27" fmla="*/ 61 h 61"/>
                <a:gd name="T28" fmla="*/ 79 w 79"/>
                <a:gd name="T29" fmla="*/ 61 h 61"/>
                <a:gd name="T30" fmla="*/ 79 w 79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1">
                  <a:moveTo>
                    <a:pt x="79" y="61"/>
                  </a:moveTo>
                  <a:lnTo>
                    <a:pt x="79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58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9" name="íṩľíďe"/>
            <p:cNvSpPr/>
            <p:nvPr/>
          </p:nvSpPr>
          <p:spPr bwMode="auto">
            <a:xfrm>
              <a:off x="6294438" y="1579563"/>
              <a:ext cx="125413" cy="98425"/>
            </a:xfrm>
            <a:custGeom>
              <a:avLst/>
              <a:gdLst>
                <a:gd name="T0" fmla="*/ 79 w 79"/>
                <a:gd name="T1" fmla="*/ 60 h 62"/>
                <a:gd name="T2" fmla="*/ 79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9 w 79"/>
                <a:gd name="T13" fmla="*/ 60 h 62"/>
                <a:gd name="T14" fmla="*/ 79 w 79"/>
                <a:gd name="T15" fmla="*/ 60 h 62"/>
                <a:gd name="T16" fmla="*/ 79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9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9" y="60"/>
                  </a:moveTo>
                  <a:lnTo>
                    <a:pt x="79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0" name="iś1ïḓè"/>
            <p:cNvSpPr/>
            <p:nvPr/>
          </p:nvSpPr>
          <p:spPr bwMode="auto">
            <a:xfrm>
              <a:off x="6294438" y="1487488"/>
              <a:ext cx="125413" cy="95250"/>
            </a:xfrm>
            <a:custGeom>
              <a:avLst/>
              <a:gdLst>
                <a:gd name="T0" fmla="*/ 79 w 79"/>
                <a:gd name="T1" fmla="*/ 60 h 60"/>
                <a:gd name="T2" fmla="*/ 79 w 79"/>
                <a:gd name="T3" fmla="*/ 58 h 60"/>
                <a:gd name="T4" fmla="*/ 2 w 79"/>
                <a:gd name="T5" fmla="*/ 58 h 60"/>
                <a:gd name="T6" fmla="*/ 2 w 79"/>
                <a:gd name="T7" fmla="*/ 0 h 60"/>
                <a:gd name="T8" fmla="*/ 77 w 79"/>
                <a:gd name="T9" fmla="*/ 0 h 60"/>
                <a:gd name="T10" fmla="*/ 77 w 79"/>
                <a:gd name="T11" fmla="*/ 60 h 60"/>
                <a:gd name="T12" fmla="*/ 79 w 79"/>
                <a:gd name="T13" fmla="*/ 60 h 60"/>
                <a:gd name="T14" fmla="*/ 79 w 79"/>
                <a:gd name="T15" fmla="*/ 58 h 60"/>
                <a:gd name="T16" fmla="*/ 79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9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9" y="60"/>
                  </a:moveTo>
                  <a:lnTo>
                    <a:pt x="79" y="58"/>
                  </a:lnTo>
                  <a:lnTo>
                    <a:pt x="2" y="58"/>
                  </a:lnTo>
                  <a:lnTo>
                    <a:pt x="2" y="0"/>
                  </a:lnTo>
                  <a:lnTo>
                    <a:pt x="77" y="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1" name="iṥḻïḋê"/>
            <p:cNvSpPr/>
            <p:nvPr/>
          </p:nvSpPr>
          <p:spPr bwMode="auto">
            <a:xfrm>
              <a:off x="6294438" y="1766888"/>
              <a:ext cx="125413" cy="100013"/>
            </a:xfrm>
            <a:custGeom>
              <a:avLst/>
              <a:gdLst>
                <a:gd name="T0" fmla="*/ 79 w 79"/>
                <a:gd name="T1" fmla="*/ 61 h 63"/>
                <a:gd name="T2" fmla="*/ 79 w 79"/>
                <a:gd name="T3" fmla="*/ 61 h 63"/>
                <a:gd name="T4" fmla="*/ 2 w 79"/>
                <a:gd name="T5" fmla="*/ 61 h 63"/>
                <a:gd name="T6" fmla="*/ 2 w 79"/>
                <a:gd name="T7" fmla="*/ 3 h 63"/>
                <a:gd name="T8" fmla="*/ 77 w 79"/>
                <a:gd name="T9" fmla="*/ 3 h 63"/>
                <a:gd name="T10" fmla="*/ 77 w 79"/>
                <a:gd name="T11" fmla="*/ 61 h 63"/>
                <a:gd name="T12" fmla="*/ 79 w 79"/>
                <a:gd name="T13" fmla="*/ 61 h 63"/>
                <a:gd name="T14" fmla="*/ 79 w 79"/>
                <a:gd name="T15" fmla="*/ 61 h 63"/>
                <a:gd name="T16" fmla="*/ 79 w 79"/>
                <a:gd name="T17" fmla="*/ 61 h 63"/>
                <a:gd name="T18" fmla="*/ 79 w 79"/>
                <a:gd name="T19" fmla="*/ 61 h 63"/>
                <a:gd name="T20" fmla="*/ 79 w 79"/>
                <a:gd name="T21" fmla="*/ 0 h 63"/>
                <a:gd name="T22" fmla="*/ 0 w 79"/>
                <a:gd name="T23" fmla="*/ 0 h 63"/>
                <a:gd name="T24" fmla="*/ 0 w 79"/>
                <a:gd name="T25" fmla="*/ 63 h 63"/>
                <a:gd name="T26" fmla="*/ 79 w 79"/>
                <a:gd name="T27" fmla="*/ 63 h 63"/>
                <a:gd name="T28" fmla="*/ 79 w 79"/>
                <a:gd name="T29" fmla="*/ 61 h 63"/>
                <a:gd name="T30" fmla="*/ 79 w 79"/>
                <a:gd name="T3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3">
                  <a:moveTo>
                    <a:pt x="79" y="61"/>
                  </a:moveTo>
                  <a:lnTo>
                    <a:pt x="79" y="61"/>
                  </a:lnTo>
                  <a:lnTo>
                    <a:pt x="2" y="61"/>
                  </a:lnTo>
                  <a:lnTo>
                    <a:pt x="2" y="3"/>
                  </a:lnTo>
                  <a:lnTo>
                    <a:pt x="77" y="3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9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2" name="îšḻïde"/>
            <p:cNvSpPr/>
            <p:nvPr/>
          </p:nvSpPr>
          <p:spPr bwMode="auto">
            <a:xfrm>
              <a:off x="6294438" y="1863725"/>
              <a:ext cx="125413" cy="95250"/>
            </a:xfrm>
            <a:custGeom>
              <a:avLst/>
              <a:gdLst>
                <a:gd name="T0" fmla="*/ 79 w 79"/>
                <a:gd name="T1" fmla="*/ 60 h 60"/>
                <a:gd name="T2" fmla="*/ 79 w 79"/>
                <a:gd name="T3" fmla="*/ 58 h 60"/>
                <a:gd name="T4" fmla="*/ 2 w 79"/>
                <a:gd name="T5" fmla="*/ 58 h 60"/>
                <a:gd name="T6" fmla="*/ 2 w 79"/>
                <a:gd name="T7" fmla="*/ 2 h 60"/>
                <a:gd name="T8" fmla="*/ 77 w 79"/>
                <a:gd name="T9" fmla="*/ 2 h 60"/>
                <a:gd name="T10" fmla="*/ 77 w 79"/>
                <a:gd name="T11" fmla="*/ 60 h 60"/>
                <a:gd name="T12" fmla="*/ 79 w 79"/>
                <a:gd name="T13" fmla="*/ 60 h 60"/>
                <a:gd name="T14" fmla="*/ 79 w 79"/>
                <a:gd name="T15" fmla="*/ 58 h 60"/>
                <a:gd name="T16" fmla="*/ 79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9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9" y="60"/>
                  </a:moveTo>
                  <a:lnTo>
                    <a:pt x="79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3" name="ïşḻiḑé"/>
            <p:cNvSpPr/>
            <p:nvPr/>
          </p:nvSpPr>
          <p:spPr bwMode="auto">
            <a:xfrm>
              <a:off x="6294438" y="1955800"/>
              <a:ext cx="125413" cy="98425"/>
            </a:xfrm>
            <a:custGeom>
              <a:avLst/>
              <a:gdLst>
                <a:gd name="T0" fmla="*/ 79 w 79"/>
                <a:gd name="T1" fmla="*/ 60 h 62"/>
                <a:gd name="T2" fmla="*/ 79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9 w 79"/>
                <a:gd name="T13" fmla="*/ 60 h 62"/>
                <a:gd name="T14" fmla="*/ 79 w 79"/>
                <a:gd name="T15" fmla="*/ 60 h 62"/>
                <a:gd name="T16" fmla="*/ 79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9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9" y="60"/>
                  </a:moveTo>
                  <a:lnTo>
                    <a:pt x="79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4" name="î$ļiḋè"/>
            <p:cNvSpPr/>
            <p:nvPr/>
          </p:nvSpPr>
          <p:spPr bwMode="auto">
            <a:xfrm>
              <a:off x="6294438" y="1674813"/>
              <a:ext cx="125413" cy="96838"/>
            </a:xfrm>
            <a:custGeom>
              <a:avLst/>
              <a:gdLst>
                <a:gd name="T0" fmla="*/ 79 w 79"/>
                <a:gd name="T1" fmla="*/ 61 h 61"/>
                <a:gd name="T2" fmla="*/ 79 w 79"/>
                <a:gd name="T3" fmla="*/ 58 h 61"/>
                <a:gd name="T4" fmla="*/ 2 w 79"/>
                <a:gd name="T5" fmla="*/ 58 h 61"/>
                <a:gd name="T6" fmla="*/ 2 w 79"/>
                <a:gd name="T7" fmla="*/ 2 h 61"/>
                <a:gd name="T8" fmla="*/ 77 w 79"/>
                <a:gd name="T9" fmla="*/ 2 h 61"/>
                <a:gd name="T10" fmla="*/ 77 w 79"/>
                <a:gd name="T11" fmla="*/ 61 h 61"/>
                <a:gd name="T12" fmla="*/ 79 w 79"/>
                <a:gd name="T13" fmla="*/ 61 h 61"/>
                <a:gd name="T14" fmla="*/ 79 w 79"/>
                <a:gd name="T15" fmla="*/ 58 h 61"/>
                <a:gd name="T16" fmla="*/ 79 w 79"/>
                <a:gd name="T17" fmla="*/ 61 h 61"/>
                <a:gd name="T18" fmla="*/ 79 w 79"/>
                <a:gd name="T19" fmla="*/ 61 h 61"/>
                <a:gd name="T20" fmla="*/ 79 w 79"/>
                <a:gd name="T21" fmla="*/ 0 h 61"/>
                <a:gd name="T22" fmla="*/ 0 w 79"/>
                <a:gd name="T23" fmla="*/ 0 h 61"/>
                <a:gd name="T24" fmla="*/ 0 w 79"/>
                <a:gd name="T25" fmla="*/ 61 h 61"/>
                <a:gd name="T26" fmla="*/ 79 w 79"/>
                <a:gd name="T27" fmla="*/ 61 h 61"/>
                <a:gd name="T28" fmla="*/ 79 w 79"/>
                <a:gd name="T29" fmla="*/ 61 h 61"/>
                <a:gd name="T30" fmla="*/ 79 w 79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1">
                  <a:moveTo>
                    <a:pt x="79" y="61"/>
                  </a:moveTo>
                  <a:lnTo>
                    <a:pt x="79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58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5" name="ísḻíḑè"/>
            <p:cNvSpPr/>
            <p:nvPr/>
          </p:nvSpPr>
          <p:spPr bwMode="auto">
            <a:xfrm>
              <a:off x="6419851" y="1674813"/>
              <a:ext cx="117475" cy="96838"/>
            </a:xfrm>
            <a:prstGeom prst="rect">
              <a:avLst/>
            </a:pr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6" name="îŝliďê"/>
            <p:cNvSpPr/>
            <p:nvPr/>
          </p:nvSpPr>
          <p:spPr bwMode="auto">
            <a:xfrm>
              <a:off x="6416676" y="1579563"/>
              <a:ext cx="125413" cy="98425"/>
            </a:xfrm>
            <a:custGeom>
              <a:avLst/>
              <a:gdLst>
                <a:gd name="T0" fmla="*/ 76 w 79"/>
                <a:gd name="T1" fmla="*/ 60 h 62"/>
                <a:gd name="T2" fmla="*/ 76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6 w 79"/>
                <a:gd name="T9" fmla="*/ 2 h 62"/>
                <a:gd name="T10" fmla="*/ 76 w 79"/>
                <a:gd name="T11" fmla="*/ 60 h 62"/>
                <a:gd name="T12" fmla="*/ 76 w 79"/>
                <a:gd name="T13" fmla="*/ 60 h 62"/>
                <a:gd name="T14" fmla="*/ 76 w 79"/>
                <a:gd name="T15" fmla="*/ 60 h 62"/>
                <a:gd name="T16" fmla="*/ 76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6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6" y="60"/>
                  </a:moveTo>
                  <a:lnTo>
                    <a:pt x="76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6" y="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6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7" name="îṣ1íḋé"/>
            <p:cNvSpPr/>
            <p:nvPr/>
          </p:nvSpPr>
          <p:spPr bwMode="auto">
            <a:xfrm>
              <a:off x="6416676" y="1487488"/>
              <a:ext cx="125413" cy="95250"/>
            </a:xfrm>
            <a:custGeom>
              <a:avLst/>
              <a:gdLst>
                <a:gd name="T0" fmla="*/ 76 w 79"/>
                <a:gd name="T1" fmla="*/ 60 h 60"/>
                <a:gd name="T2" fmla="*/ 76 w 79"/>
                <a:gd name="T3" fmla="*/ 58 h 60"/>
                <a:gd name="T4" fmla="*/ 2 w 79"/>
                <a:gd name="T5" fmla="*/ 58 h 60"/>
                <a:gd name="T6" fmla="*/ 2 w 79"/>
                <a:gd name="T7" fmla="*/ 0 h 60"/>
                <a:gd name="T8" fmla="*/ 76 w 79"/>
                <a:gd name="T9" fmla="*/ 0 h 60"/>
                <a:gd name="T10" fmla="*/ 76 w 79"/>
                <a:gd name="T11" fmla="*/ 60 h 60"/>
                <a:gd name="T12" fmla="*/ 76 w 79"/>
                <a:gd name="T13" fmla="*/ 60 h 60"/>
                <a:gd name="T14" fmla="*/ 76 w 79"/>
                <a:gd name="T15" fmla="*/ 58 h 60"/>
                <a:gd name="T16" fmla="*/ 76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6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6" y="60"/>
                  </a:moveTo>
                  <a:lnTo>
                    <a:pt x="76" y="58"/>
                  </a:lnTo>
                  <a:lnTo>
                    <a:pt x="2" y="58"/>
                  </a:lnTo>
                  <a:lnTo>
                    <a:pt x="2" y="0"/>
                  </a:lnTo>
                  <a:lnTo>
                    <a:pt x="76" y="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6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8" name="ïŝľíḑe"/>
            <p:cNvSpPr/>
            <p:nvPr/>
          </p:nvSpPr>
          <p:spPr bwMode="auto">
            <a:xfrm>
              <a:off x="6416676" y="1766888"/>
              <a:ext cx="125413" cy="100013"/>
            </a:xfrm>
            <a:custGeom>
              <a:avLst/>
              <a:gdLst>
                <a:gd name="T0" fmla="*/ 76 w 79"/>
                <a:gd name="T1" fmla="*/ 61 h 63"/>
                <a:gd name="T2" fmla="*/ 76 w 79"/>
                <a:gd name="T3" fmla="*/ 61 h 63"/>
                <a:gd name="T4" fmla="*/ 2 w 79"/>
                <a:gd name="T5" fmla="*/ 61 h 63"/>
                <a:gd name="T6" fmla="*/ 2 w 79"/>
                <a:gd name="T7" fmla="*/ 3 h 63"/>
                <a:gd name="T8" fmla="*/ 76 w 79"/>
                <a:gd name="T9" fmla="*/ 3 h 63"/>
                <a:gd name="T10" fmla="*/ 76 w 79"/>
                <a:gd name="T11" fmla="*/ 61 h 63"/>
                <a:gd name="T12" fmla="*/ 76 w 79"/>
                <a:gd name="T13" fmla="*/ 61 h 63"/>
                <a:gd name="T14" fmla="*/ 76 w 79"/>
                <a:gd name="T15" fmla="*/ 61 h 63"/>
                <a:gd name="T16" fmla="*/ 76 w 79"/>
                <a:gd name="T17" fmla="*/ 61 h 63"/>
                <a:gd name="T18" fmla="*/ 79 w 79"/>
                <a:gd name="T19" fmla="*/ 61 h 63"/>
                <a:gd name="T20" fmla="*/ 79 w 79"/>
                <a:gd name="T21" fmla="*/ 0 h 63"/>
                <a:gd name="T22" fmla="*/ 0 w 79"/>
                <a:gd name="T23" fmla="*/ 0 h 63"/>
                <a:gd name="T24" fmla="*/ 0 w 79"/>
                <a:gd name="T25" fmla="*/ 63 h 63"/>
                <a:gd name="T26" fmla="*/ 79 w 79"/>
                <a:gd name="T27" fmla="*/ 63 h 63"/>
                <a:gd name="T28" fmla="*/ 79 w 79"/>
                <a:gd name="T29" fmla="*/ 61 h 63"/>
                <a:gd name="T30" fmla="*/ 76 w 79"/>
                <a:gd name="T3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3">
                  <a:moveTo>
                    <a:pt x="76" y="61"/>
                  </a:moveTo>
                  <a:lnTo>
                    <a:pt x="76" y="61"/>
                  </a:lnTo>
                  <a:lnTo>
                    <a:pt x="2" y="61"/>
                  </a:lnTo>
                  <a:lnTo>
                    <a:pt x="2" y="3"/>
                  </a:lnTo>
                  <a:lnTo>
                    <a:pt x="76" y="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6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9" name="išļîdé"/>
            <p:cNvSpPr/>
            <p:nvPr/>
          </p:nvSpPr>
          <p:spPr bwMode="auto">
            <a:xfrm>
              <a:off x="6416676" y="1863725"/>
              <a:ext cx="125413" cy="95250"/>
            </a:xfrm>
            <a:custGeom>
              <a:avLst/>
              <a:gdLst>
                <a:gd name="T0" fmla="*/ 76 w 79"/>
                <a:gd name="T1" fmla="*/ 60 h 60"/>
                <a:gd name="T2" fmla="*/ 76 w 79"/>
                <a:gd name="T3" fmla="*/ 58 h 60"/>
                <a:gd name="T4" fmla="*/ 2 w 79"/>
                <a:gd name="T5" fmla="*/ 58 h 60"/>
                <a:gd name="T6" fmla="*/ 2 w 79"/>
                <a:gd name="T7" fmla="*/ 2 h 60"/>
                <a:gd name="T8" fmla="*/ 76 w 79"/>
                <a:gd name="T9" fmla="*/ 2 h 60"/>
                <a:gd name="T10" fmla="*/ 76 w 79"/>
                <a:gd name="T11" fmla="*/ 60 h 60"/>
                <a:gd name="T12" fmla="*/ 76 w 79"/>
                <a:gd name="T13" fmla="*/ 60 h 60"/>
                <a:gd name="T14" fmla="*/ 76 w 79"/>
                <a:gd name="T15" fmla="*/ 58 h 60"/>
                <a:gd name="T16" fmla="*/ 76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6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6" y="60"/>
                  </a:moveTo>
                  <a:lnTo>
                    <a:pt x="76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6" y="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6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0" name="ïşľîḑe"/>
            <p:cNvSpPr/>
            <p:nvPr/>
          </p:nvSpPr>
          <p:spPr bwMode="auto">
            <a:xfrm>
              <a:off x="6416676" y="1955800"/>
              <a:ext cx="125413" cy="98425"/>
            </a:xfrm>
            <a:custGeom>
              <a:avLst/>
              <a:gdLst>
                <a:gd name="T0" fmla="*/ 76 w 79"/>
                <a:gd name="T1" fmla="*/ 60 h 62"/>
                <a:gd name="T2" fmla="*/ 76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6 w 79"/>
                <a:gd name="T9" fmla="*/ 2 h 62"/>
                <a:gd name="T10" fmla="*/ 76 w 79"/>
                <a:gd name="T11" fmla="*/ 60 h 62"/>
                <a:gd name="T12" fmla="*/ 76 w 79"/>
                <a:gd name="T13" fmla="*/ 60 h 62"/>
                <a:gd name="T14" fmla="*/ 76 w 79"/>
                <a:gd name="T15" fmla="*/ 60 h 62"/>
                <a:gd name="T16" fmla="*/ 76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6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6" y="60"/>
                  </a:moveTo>
                  <a:lnTo>
                    <a:pt x="76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6" y="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6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1" name="islîdè"/>
            <p:cNvSpPr/>
            <p:nvPr/>
          </p:nvSpPr>
          <p:spPr bwMode="auto">
            <a:xfrm>
              <a:off x="6416676" y="1674813"/>
              <a:ext cx="125413" cy="96838"/>
            </a:xfrm>
            <a:custGeom>
              <a:avLst/>
              <a:gdLst>
                <a:gd name="T0" fmla="*/ 76 w 79"/>
                <a:gd name="T1" fmla="*/ 61 h 61"/>
                <a:gd name="T2" fmla="*/ 76 w 79"/>
                <a:gd name="T3" fmla="*/ 58 h 61"/>
                <a:gd name="T4" fmla="*/ 2 w 79"/>
                <a:gd name="T5" fmla="*/ 58 h 61"/>
                <a:gd name="T6" fmla="*/ 2 w 79"/>
                <a:gd name="T7" fmla="*/ 2 h 61"/>
                <a:gd name="T8" fmla="*/ 76 w 79"/>
                <a:gd name="T9" fmla="*/ 2 h 61"/>
                <a:gd name="T10" fmla="*/ 76 w 79"/>
                <a:gd name="T11" fmla="*/ 61 h 61"/>
                <a:gd name="T12" fmla="*/ 76 w 79"/>
                <a:gd name="T13" fmla="*/ 61 h 61"/>
                <a:gd name="T14" fmla="*/ 76 w 79"/>
                <a:gd name="T15" fmla="*/ 58 h 61"/>
                <a:gd name="T16" fmla="*/ 76 w 79"/>
                <a:gd name="T17" fmla="*/ 61 h 61"/>
                <a:gd name="T18" fmla="*/ 79 w 79"/>
                <a:gd name="T19" fmla="*/ 61 h 61"/>
                <a:gd name="T20" fmla="*/ 79 w 79"/>
                <a:gd name="T21" fmla="*/ 0 h 61"/>
                <a:gd name="T22" fmla="*/ 0 w 79"/>
                <a:gd name="T23" fmla="*/ 0 h 61"/>
                <a:gd name="T24" fmla="*/ 0 w 79"/>
                <a:gd name="T25" fmla="*/ 61 h 61"/>
                <a:gd name="T26" fmla="*/ 79 w 79"/>
                <a:gd name="T27" fmla="*/ 61 h 61"/>
                <a:gd name="T28" fmla="*/ 79 w 79"/>
                <a:gd name="T29" fmla="*/ 61 h 61"/>
                <a:gd name="T30" fmla="*/ 76 w 79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1">
                  <a:moveTo>
                    <a:pt x="76" y="61"/>
                  </a:moveTo>
                  <a:lnTo>
                    <a:pt x="76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6" y="2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58"/>
                  </a:lnTo>
                  <a:lnTo>
                    <a:pt x="76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6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2" name="ïŝ1iḍe"/>
            <p:cNvSpPr/>
            <p:nvPr/>
          </p:nvSpPr>
          <p:spPr bwMode="auto">
            <a:xfrm>
              <a:off x="6537326" y="1579563"/>
              <a:ext cx="125413" cy="98425"/>
            </a:xfrm>
            <a:custGeom>
              <a:avLst/>
              <a:gdLst>
                <a:gd name="T0" fmla="*/ 77 w 79"/>
                <a:gd name="T1" fmla="*/ 60 h 62"/>
                <a:gd name="T2" fmla="*/ 77 w 79"/>
                <a:gd name="T3" fmla="*/ 60 h 62"/>
                <a:gd name="T4" fmla="*/ 3 w 79"/>
                <a:gd name="T5" fmla="*/ 60 h 62"/>
                <a:gd name="T6" fmla="*/ 3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7 w 79"/>
                <a:gd name="T13" fmla="*/ 60 h 62"/>
                <a:gd name="T14" fmla="*/ 77 w 79"/>
                <a:gd name="T15" fmla="*/ 60 h 62"/>
                <a:gd name="T16" fmla="*/ 77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7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7" y="60"/>
                  </a:moveTo>
                  <a:lnTo>
                    <a:pt x="77" y="60"/>
                  </a:lnTo>
                  <a:lnTo>
                    <a:pt x="3" y="60"/>
                  </a:lnTo>
                  <a:lnTo>
                    <a:pt x="3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3" name="í$ḻïdé"/>
            <p:cNvSpPr/>
            <p:nvPr/>
          </p:nvSpPr>
          <p:spPr bwMode="auto">
            <a:xfrm>
              <a:off x="6537326" y="1487488"/>
              <a:ext cx="125413" cy="95250"/>
            </a:xfrm>
            <a:custGeom>
              <a:avLst/>
              <a:gdLst>
                <a:gd name="T0" fmla="*/ 77 w 79"/>
                <a:gd name="T1" fmla="*/ 60 h 60"/>
                <a:gd name="T2" fmla="*/ 77 w 79"/>
                <a:gd name="T3" fmla="*/ 58 h 60"/>
                <a:gd name="T4" fmla="*/ 3 w 79"/>
                <a:gd name="T5" fmla="*/ 58 h 60"/>
                <a:gd name="T6" fmla="*/ 3 w 79"/>
                <a:gd name="T7" fmla="*/ 0 h 60"/>
                <a:gd name="T8" fmla="*/ 77 w 79"/>
                <a:gd name="T9" fmla="*/ 0 h 60"/>
                <a:gd name="T10" fmla="*/ 77 w 79"/>
                <a:gd name="T11" fmla="*/ 60 h 60"/>
                <a:gd name="T12" fmla="*/ 77 w 79"/>
                <a:gd name="T13" fmla="*/ 60 h 60"/>
                <a:gd name="T14" fmla="*/ 77 w 79"/>
                <a:gd name="T15" fmla="*/ 58 h 60"/>
                <a:gd name="T16" fmla="*/ 77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7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7" y="60"/>
                  </a:moveTo>
                  <a:lnTo>
                    <a:pt x="77" y="58"/>
                  </a:lnTo>
                  <a:lnTo>
                    <a:pt x="3" y="58"/>
                  </a:lnTo>
                  <a:lnTo>
                    <a:pt x="3" y="0"/>
                  </a:lnTo>
                  <a:lnTo>
                    <a:pt x="77" y="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4" name="isľïḋé"/>
            <p:cNvSpPr/>
            <p:nvPr/>
          </p:nvSpPr>
          <p:spPr bwMode="auto">
            <a:xfrm>
              <a:off x="6537326" y="1766888"/>
              <a:ext cx="125413" cy="100013"/>
            </a:xfrm>
            <a:custGeom>
              <a:avLst/>
              <a:gdLst>
                <a:gd name="T0" fmla="*/ 77 w 79"/>
                <a:gd name="T1" fmla="*/ 61 h 63"/>
                <a:gd name="T2" fmla="*/ 77 w 79"/>
                <a:gd name="T3" fmla="*/ 61 h 63"/>
                <a:gd name="T4" fmla="*/ 3 w 79"/>
                <a:gd name="T5" fmla="*/ 61 h 63"/>
                <a:gd name="T6" fmla="*/ 3 w 79"/>
                <a:gd name="T7" fmla="*/ 3 h 63"/>
                <a:gd name="T8" fmla="*/ 77 w 79"/>
                <a:gd name="T9" fmla="*/ 3 h 63"/>
                <a:gd name="T10" fmla="*/ 77 w 79"/>
                <a:gd name="T11" fmla="*/ 61 h 63"/>
                <a:gd name="T12" fmla="*/ 77 w 79"/>
                <a:gd name="T13" fmla="*/ 61 h 63"/>
                <a:gd name="T14" fmla="*/ 77 w 79"/>
                <a:gd name="T15" fmla="*/ 61 h 63"/>
                <a:gd name="T16" fmla="*/ 77 w 79"/>
                <a:gd name="T17" fmla="*/ 61 h 63"/>
                <a:gd name="T18" fmla="*/ 79 w 79"/>
                <a:gd name="T19" fmla="*/ 61 h 63"/>
                <a:gd name="T20" fmla="*/ 79 w 79"/>
                <a:gd name="T21" fmla="*/ 0 h 63"/>
                <a:gd name="T22" fmla="*/ 0 w 79"/>
                <a:gd name="T23" fmla="*/ 0 h 63"/>
                <a:gd name="T24" fmla="*/ 0 w 79"/>
                <a:gd name="T25" fmla="*/ 63 h 63"/>
                <a:gd name="T26" fmla="*/ 79 w 79"/>
                <a:gd name="T27" fmla="*/ 63 h 63"/>
                <a:gd name="T28" fmla="*/ 79 w 79"/>
                <a:gd name="T29" fmla="*/ 61 h 63"/>
                <a:gd name="T30" fmla="*/ 77 w 79"/>
                <a:gd name="T3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3">
                  <a:moveTo>
                    <a:pt x="77" y="61"/>
                  </a:moveTo>
                  <a:lnTo>
                    <a:pt x="77" y="61"/>
                  </a:lnTo>
                  <a:lnTo>
                    <a:pt x="3" y="61"/>
                  </a:lnTo>
                  <a:lnTo>
                    <a:pt x="3" y="3"/>
                  </a:lnTo>
                  <a:lnTo>
                    <a:pt x="77" y="3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5" name="îSļïḋê"/>
            <p:cNvSpPr/>
            <p:nvPr/>
          </p:nvSpPr>
          <p:spPr bwMode="auto">
            <a:xfrm>
              <a:off x="6537326" y="1863725"/>
              <a:ext cx="125413" cy="95250"/>
            </a:xfrm>
            <a:custGeom>
              <a:avLst/>
              <a:gdLst>
                <a:gd name="T0" fmla="*/ 77 w 79"/>
                <a:gd name="T1" fmla="*/ 60 h 60"/>
                <a:gd name="T2" fmla="*/ 77 w 79"/>
                <a:gd name="T3" fmla="*/ 58 h 60"/>
                <a:gd name="T4" fmla="*/ 3 w 79"/>
                <a:gd name="T5" fmla="*/ 58 h 60"/>
                <a:gd name="T6" fmla="*/ 3 w 79"/>
                <a:gd name="T7" fmla="*/ 2 h 60"/>
                <a:gd name="T8" fmla="*/ 77 w 79"/>
                <a:gd name="T9" fmla="*/ 2 h 60"/>
                <a:gd name="T10" fmla="*/ 77 w 79"/>
                <a:gd name="T11" fmla="*/ 60 h 60"/>
                <a:gd name="T12" fmla="*/ 77 w 79"/>
                <a:gd name="T13" fmla="*/ 60 h 60"/>
                <a:gd name="T14" fmla="*/ 77 w 79"/>
                <a:gd name="T15" fmla="*/ 58 h 60"/>
                <a:gd name="T16" fmla="*/ 77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7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7" y="60"/>
                  </a:moveTo>
                  <a:lnTo>
                    <a:pt x="77" y="58"/>
                  </a:lnTo>
                  <a:lnTo>
                    <a:pt x="3" y="58"/>
                  </a:lnTo>
                  <a:lnTo>
                    <a:pt x="3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6" name="îs1iḍe"/>
            <p:cNvSpPr/>
            <p:nvPr/>
          </p:nvSpPr>
          <p:spPr bwMode="auto">
            <a:xfrm>
              <a:off x="6537326" y="1955800"/>
              <a:ext cx="125413" cy="98425"/>
            </a:xfrm>
            <a:custGeom>
              <a:avLst/>
              <a:gdLst>
                <a:gd name="T0" fmla="*/ 77 w 79"/>
                <a:gd name="T1" fmla="*/ 60 h 62"/>
                <a:gd name="T2" fmla="*/ 77 w 79"/>
                <a:gd name="T3" fmla="*/ 60 h 62"/>
                <a:gd name="T4" fmla="*/ 3 w 79"/>
                <a:gd name="T5" fmla="*/ 60 h 62"/>
                <a:gd name="T6" fmla="*/ 3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7 w 79"/>
                <a:gd name="T13" fmla="*/ 60 h 62"/>
                <a:gd name="T14" fmla="*/ 77 w 79"/>
                <a:gd name="T15" fmla="*/ 60 h 62"/>
                <a:gd name="T16" fmla="*/ 77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7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7" y="60"/>
                  </a:moveTo>
                  <a:lnTo>
                    <a:pt x="77" y="60"/>
                  </a:lnTo>
                  <a:lnTo>
                    <a:pt x="3" y="60"/>
                  </a:lnTo>
                  <a:lnTo>
                    <a:pt x="3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7" name="íṡļïḑê"/>
            <p:cNvSpPr/>
            <p:nvPr/>
          </p:nvSpPr>
          <p:spPr bwMode="auto">
            <a:xfrm>
              <a:off x="6537326" y="1674813"/>
              <a:ext cx="125413" cy="96838"/>
            </a:xfrm>
            <a:custGeom>
              <a:avLst/>
              <a:gdLst>
                <a:gd name="T0" fmla="*/ 77 w 79"/>
                <a:gd name="T1" fmla="*/ 61 h 61"/>
                <a:gd name="T2" fmla="*/ 77 w 79"/>
                <a:gd name="T3" fmla="*/ 58 h 61"/>
                <a:gd name="T4" fmla="*/ 3 w 79"/>
                <a:gd name="T5" fmla="*/ 58 h 61"/>
                <a:gd name="T6" fmla="*/ 3 w 79"/>
                <a:gd name="T7" fmla="*/ 2 h 61"/>
                <a:gd name="T8" fmla="*/ 77 w 79"/>
                <a:gd name="T9" fmla="*/ 2 h 61"/>
                <a:gd name="T10" fmla="*/ 77 w 79"/>
                <a:gd name="T11" fmla="*/ 61 h 61"/>
                <a:gd name="T12" fmla="*/ 77 w 79"/>
                <a:gd name="T13" fmla="*/ 61 h 61"/>
                <a:gd name="T14" fmla="*/ 77 w 79"/>
                <a:gd name="T15" fmla="*/ 58 h 61"/>
                <a:gd name="T16" fmla="*/ 77 w 79"/>
                <a:gd name="T17" fmla="*/ 61 h 61"/>
                <a:gd name="T18" fmla="*/ 79 w 79"/>
                <a:gd name="T19" fmla="*/ 61 h 61"/>
                <a:gd name="T20" fmla="*/ 79 w 79"/>
                <a:gd name="T21" fmla="*/ 0 h 61"/>
                <a:gd name="T22" fmla="*/ 0 w 79"/>
                <a:gd name="T23" fmla="*/ 0 h 61"/>
                <a:gd name="T24" fmla="*/ 0 w 79"/>
                <a:gd name="T25" fmla="*/ 61 h 61"/>
                <a:gd name="T26" fmla="*/ 79 w 79"/>
                <a:gd name="T27" fmla="*/ 61 h 61"/>
                <a:gd name="T28" fmla="*/ 79 w 79"/>
                <a:gd name="T29" fmla="*/ 61 h 61"/>
                <a:gd name="T30" fmla="*/ 77 w 79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1">
                  <a:moveTo>
                    <a:pt x="77" y="61"/>
                  </a:moveTo>
                  <a:lnTo>
                    <a:pt x="77" y="58"/>
                  </a:lnTo>
                  <a:lnTo>
                    <a:pt x="3" y="58"/>
                  </a:lnTo>
                  <a:lnTo>
                    <a:pt x="3" y="2"/>
                  </a:lnTo>
                  <a:lnTo>
                    <a:pt x="77" y="2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8" name="ïsľîdê"/>
            <p:cNvSpPr/>
            <p:nvPr/>
          </p:nvSpPr>
          <p:spPr bwMode="auto">
            <a:xfrm>
              <a:off x="3948113" y="5254625"/>
              <a:ext cx="239713" cy="395288"/>
            </a:xfrm>
            <a:custGeom>
              <a:avLst/>
              <a:gdLst>
                <a:gd name="T0" fmla="*/ 73 w 73"/>
                <a:gd name="T1" fmla="*/ 120 h 120"/>
                <a:gd name="T2" fmla="*/ 60 w 73"/>
                <a:gd name="T3" fmla="*/ 120 h 120"/>
                <a:gd name="T4" fmla="*/ 0 w 73"/>
                <a:gd name="T5" fmla="*/ 60 h 120"/>
                <a:gd name="T6" fmla="*/ 60 w 73"/>
                <a:gd name="T7" fmla="*/ 0 h 120"/>
                <a:gd name="T8" fmla="*/ 73 w 73"/>
                <a:gd name="T9" fmla="*/ 0 h 120"/>
                <a:gd name="T10" fmla="*/ 73 w 73"/>
                <a:gd name="T11" fmla="*/ 21 h 120"/>
                <a:gd name="T12" fmla="*/ 60 w 73"/>
                <a:gd name="T13" fmla="*/ 21 h 120"/>
                <a:gd name="T14" fmla="*/ 21 w 73"/>
                <a:gd name="T15" fmla="*/ 60 h 120"/>
                <a:gd name="T16" fmla="*/ 60 w 73"/>
                <a:gd name="T17" fmla="*/ 98 h 120"/>
                <a:gd name="T18" fmla="*/ 73 w 73"/>
                <a:gd name="T19" fmla="*/ 98 h 120"/>
                <a:gd name="T20" fmla="*/ 73 w 73"/>
                <a:gd name="T2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0">
                  <a:moveTo>
                    <a:pt x="73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39" y="21"/>
                    <a:pt x="21" y="39"/>
                    <a:pt x="21" y="60"/>
                  </a:cubicBezTo>
                  <a:cubicBezTo>
                    <a:pt x="21" y="81"/>
                    <a:pt x="39" y="98"/>
                    <a:pt x="60" y="98"/>
                  </a:cubicBezTo>
                  <a:cubicBezTo>
                    <a:pt x="73" y="98"/>
                    <a:pt x="73" y="98"/>
                    <a:pt x="73" y="98"/>
                  </a:cubicBezTo>
                  <a:lnTo>
                    <a:pt x="73" y="120"/>
                  </a:lnTo>
                  <a:close/>
                </a:path>
              </a:pathLst>
            </a:custGeom>
            <a:gradFill>
              <a:gsLst>
                <a:gs pos="0">
                  <a:srgbClr val="009CDD"/>
                </a:gs>
                <a:gs pos="100000">
                  <a:srgbClr val="007ADD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9" name="îşḻïḍè"/>
            <p:cNvSpPr/>
            <p:nvPr/>
          </p:nvSpPr>
          <p:spPr bwMode="auto">
            <a:xfrm>
              <a:off x="4171951" y="5146675"/>
              <a:ext cx="488950" cy="600075"/>
            </a:xfrm>
            <a:custGeom>
              <a:avLst/>
              <a:gdLst>
                <a:gd name="T0" fmla="*/ 0 w 308"/>
                <a:gd name="T1" fmla="*/ 0 h 378"/>
                <a:gd name="T2" fmla="*/ 0 w 308"/>
                <a:gd name="T3" fmla="*/ 2 h 378"/>
                <a:gd name="T4" fmla="*/ 0 w 308"/>
                <a:gd name="T5" fmla="*/ 25 h 378"/>
                <a:gd name="T6" fmla="*/ 0 w 308"/>
                <a:gd name="T7" fmla="*/ 353 h 378"/>
                <a:gd name="T8" fmla="*/ 0 w 308"/>
                <a:gd name="T9" fmla="*/ 378 h 378"/>
                <a:gd name="T10" fmla="*/ 308 w 308"/>
                <a:gd name="T11" fmla="*/ 378 h 378"/>
                <a:gd name="T12" fmla="*/ 308 w 308"/>
                <a:gd name="T13" fmla="*/ 353 h 378"/>
                <a:gd name="T14" fmla="*/ 308 w 308"/>
                <a:gd name="T15" fmla="*/ 25 h 378"/>
                <a:gd name="T16" fmla="*/ 308 w 308"/>
                <a:gd name="T17" fmla="*/ 2 h 378"/>
                <a:gd name="T18" fmla="*/ 308 w 308"/>
                <a:gd name="T19" fmla="*/ 0 h 378"/>
                <a:gd name="T20" fmla="*/ 0 w 308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378">
                  <a:moveTo>
                    <a:pt x="0" y="0"/>
                  </a:moveTo>
                  <a:lnTo>
                    <a:pt x="0" y="2"/>
                  </a:lnTo>
                  <a:lnTo>
                    <a:pt x="0" y="25"/>
                  </a:lnTo>
                  <a:lnTo>
                    <a:pt x="0" y="353"/>
                  </a:lnTo>
                  <a:lnTo>
                    <a:pt x="0" y="378"/>
                  </a:lnTo>
                  <a:lnTo>
                    <a:pt x="308" y="378"/>
                  </a:lnTo>
                  <a:lnTo>
                    <a:pt x="308" y="353"/>
                  </a:lnTo>
                  <a:lnTo>
                    <a:pt x="308" y="25"/>
                  </a:lnTo>
                  <a:lnTo>
                    <a:pt x="308" y="2"/>
                  </a:lnTo>
                  <a:lnTo>
                    <a:pt x="3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0" name="î$ḻîďe"/>
            <p:cNvSpPr/>
            <p:nvPr/>
          </p:nvSpPr>
          <p:spPr bwMode="auto">
            <a:xfrm>
              <a:off x="4171951" y="5146675"/>
              <a:ext cx="488950" cy="600075"/>
            </a:xfrm>
            <a:custGeom>
              <a:avLst/>
              <a:gdLst>
                <a:gd name="T0" fmla="*/ 0 w 308"/>
                <a:gd name="T1" fmla="*/ 0 h 378"/>
                <a:gd name="T2" fmla="*/ 0 w 308"/>
                <a:gd name="T3" fmla="*/ 2 h 378"/>
                <a:gd name="T4" fmla="*/ 0 w 308"/>
                <a:gd name="T5" fmla="*/ 25 h 378"/>
                <a:gd name="T6" fmla="*/ 0 w 308"/>
                <a:gd name="T7" fmla="*/ 353 h 378"/>
                <a:gd name="T8" fmla="*/ 0 w 308"/>
                <a:gd name="T9" fmla="*/ 378 h 378"/>
                <a:gd name="T10" fmla="*/ 308 w 308"/>
                <a:gd name="T11" fmla="*/ 378 h 378"/>
                <a:gd name="T12" fmla="*/ 308 w 308"/>
                <a:gd name="T13" fmla="*/ 353 h 378"/>
                <a:gd name="T14" fmla="*/ 308 w 308"/>
                <a:gd name="T15" fmla="*/ 25 h 378"/>
                <a:gd name="T16" fmla="*/ 308 w 308"/>
                <a:gd name="T17" fmla="*/ 2 h 378"/>
                <a:gd name="T18" fmla="*/ 308 w 308"/>
                <a:gd name="T19" fmla="*/ 0 h 378"/>
                <a:gd name="T20" fmla="*/ 0 w 308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378">
                  <a:moveTo>
                    <a:pt x="0" y="0"/>
                  </a:moveTo>
                  <a:lnTo>
                    <a:pt x="0" y="2"/>
                  </a:lnTo>
                  <a:lnTo>
                    <a:pt x="0" y="25"/>
                  </a:lnTo>
                  <a:lnTo>
                    <a:pt x="0" y="353"/>
                  </a:lnTo>
                  <a:lnTo>
                    <a:pt x="0" y="378"/>
                  </a:lnTo>
                  <a:lnTo>
                    <a:pt x="308" y="378"/>
                  </a:lnTo>
                  <a:lnTo>
                    <a:pt x="308" y="353"/>
                  </a:lnTo>
                  <a:lnTo>
                    <a:pt x="308" y="25"/>
                  </a:lnTo>
                  <a:lnTo>
                    <a:pt x="308" y="2"/>
                  </a:lnTo>
                  <a:lnTo>
                    <a:pt x="30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1" name="ïSľiḍè"/>
            <p:cNvSpPr/>
            <p:nvPr/>
          </p:nvSpPr>
          <p:spPr bwMode="auto">
            <a:xfrm>
              <a:off x="4267201" y="5149850"/>
              <a:ext cx="149225" cy="563563"/>
            </a:xfrm>
            <a:custGeom>
              <a:avLst/>
              <a:gdLst>
                <a:gd name="T0" fmla="*/ 25 w 94"/>
                <a:gd name="T1" fmla="*/ 0 h 355"/>
                <a:gd name="T2" fmla="*/ 23 w 94"/>
                <a:gd name="T3" fmla="*/ 0 h 355"/>
                <a:gd name="T4" fmla="*/ 23 w 94"/>
                <a:gd name="T5" fmla="*/ 203 h 355"/>
                <a:gd name="T6" fmla="*/ 17 w 94"/>
                <a:gd name="T7" fmla="*/ 205 h 355"/>
                <a:gd name="T8" fmla="*/ 0 w 94"/>
                <a:gd name="T9" fmla="*/ 253 h 355"/>
                <a:gd name="T10" fmla="*/ 17 w 94"/>
                <a:gd name="T11" fmla="*/ 355 h 355"/>
                <a:gd name="T12" fmla="*/ 94 w 94"/>
                <a:gd name="T13" fmla="*/ 342 h 355"/>
                <a:gd name="T14" fmla="*/ 73 w 94"/>
                <a:gd name="T15" fmla="*/ 239 h 355"/>
                <a:gd name="T16" fmla="*/ 31 w 94"/>
                <a:gd name="T17" fmla="*/ 201 h 355"/>
                <a:gd name="T18" fmla="*/ 25 w 94"/>
                <a:gd name="T19" fmla="*/ 203 h 355"/>
                <a:gd name="T20" fmla="*/ 25 w 94"/>
                <a:gd name="T2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355">
                  <a:moveTo>
                    <a:pt x="25" y="0"/>
                  </a:moveTo>
                  <a:lnTo>
                    <a:pt x="23" y="0"/>
                  </a:lnTo>
                  <a:lnTo>
                    <a:pt x="23" y="203"/>
                  </a:lnTo>
                  <a:lnTo>
                    <a:pt x="17" y="205"/>
                  </a:lnTo>
                  <a:lnTo>
                    <a:pt x="0" y="253"/>
                  </a:lnTo>
                  <a:lnTo>
                    <a:pt x="17" y="355"/>
                  </a:lnTo>
                  <a:lnTo>
                    <a:pt x="94" y="342"/>
                  </a:lnTo>
                  <a:lnTo>
                    <a:pt x="73" y="239"/>
                  </a:lnTo>
                  <a:lnTo>
                    <a:pt x="31" y="201"/>
                  </a:lnTo>
                  <a:lnTo>
                    <a:pt x="25" y="20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8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2" name="ïṡḷïḑé"/>
            <p:cNvSpPr/>
            <p:nvPr/>
          </p:nvSpPr>
          <p:spPr bwMode="auto">
            <a:xfrm>
              <a:off x="4267201" y="5149850"/>
              <a:ext cx="149225" cy="563563"/>
            </a:xfrm>
            <a:custGeom>
              <a:avLst/>
              <a:gdLst>
                <a:gd name="T0" fmla="*/ 25 w 94"/>
                <a:gd name="T1" fmla="*/ 0 h 355"/>
                <a:gd name="T2" fmla="*/ 23 w 94"/>
                <a:gd name="T3" fmla="*/ 0 h 355"/>
                <a:gd name="T4" fmla="*/ 23 w 94"/>
                <a:gd name="T5" fmla="*/ 203 h 355"/>
                <a:gd name="T6" fmla="*/ 17 w 94"/>
                <a:gd name="T7" fmla="*/ 205 h 355"/>
                <a:gd name="T8" fmla="*/ 0 w 94"/>
                <a:gd name="T9" fmla="*/ 253 h 355"/>
                <a:gd name="T10" fmla="*/ 17 w 94"/>
                <a:gd name="T11" fmla="*/ 355 h 355"/>
                <a:gd name="T12" fmla="*/ 94 w 94"/>
                <a:gd name="T13" fmla="*/ 342 h 355"/>
                <a:gd name="T14" fmla="*/ 73 w 94"/>
                <a:gd name="T15" fmla="*/ 239 h 355"/>
                <a:gd name="T16" fmla="*/ 31 w 94"/>
                <a:gd name="T17" fmla="*/ 201 h 355"/>
                <a:gd name="T18" fmla="*/ 25 w 94"/>
                <a:gd name="T19" fmla="*/ 203 h 355"/>
                <a:gd name="T20" fmla="*/ 25 w 94"/>
                <a:gd name="T2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355">
                  <a:moveTo>
                    <a:pt x="25" y="0"/>
                  </a:moveTo>
                  <a:lnTo>
                    <a:pt x="23" y="0"/>
                  </a:lnTo>
                  <a:lnTo>
                    <a:pt x="23" y="203"/>
                  </a:lnTo>
                  <a:lnTo>
                    <a:pt x="17" y="205"/>
                  </a:lnTo>
                  <a:lnTo>
                    <a:pt x="0" y="253"/>
                  </a:lnTo>
                  <a:lnTo>
                    <a:pt x="17" y="355"/>
                  </a:lnTo>
                  <a:lnTo>
                    <a:pt x="94" y="342"/>
                  </a:lnTo>
                  <a:lnTo>
                    <a:pt x="73" y="239"/>
                  </a:lnTo>
                  <a:lnTo>
                    <a:pt x="31" y="201"/>
                  </a:lnTo>
                  <a:lnTo>
                    <a:pt x="25" y="20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3" name="isļîḓe"/>
            <p:cNvSpPr/>
            <p:nvPr/>
          </p:nvSpPr>
          <p:spPr bwMode="auto">
            <a:xfrm>
              <a:off x="3890963" y="4127500"/>
              <a:ext cx="673100" cy="1019175"/>
            </a:xfrm>
            <a:custGeom>
              <a:avLst/>
              <a:gdLst>
                <a:gd name="T0" fmla="*/ 71 w 204"/>
                <a:gd name="T1" fmla="*/ 115 h 309"/>
                <a:gd name="T2" fmla="*/ 36 w 204"/>
                <a:gd name="T3" fmla="*/ 69 h 309"/>
                <a:gd name="T4" fmla="*/ 55 w 204"/>
                <a:gd name="T5" fmla="*/ 22 h 309"/>
                <a:gd name="T6" fmla="*/ 47 w 204"/>
                <a:gd name="T7" fmla="*/ 118 h 309"/>
                <a:gd name="T8" fmla="*/ 62 w 204"/>
                <a:gd name="T9" fmla="*/ 212 h 309"/>
                <a:gd name="T10" fmla="*/ 85 w 204"/>
                <a:gd name="T11" fmla="*/ 309 h 309"/>
                <a:gd name="T12" fmla="*/ 201 w 204"/>
                <a:gd name="T13" fmla="*/ 309 h 309"/>
                <a:gd name="T14" fmla="*/ 142 w 204"/>
                <a:gd name="T15" fmla="*/ 252 h 309"/>
                <a:gd name="T16" fmla="*/ 71 w 204"/>
                <a:gd name="T17" fmla="*/ 1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309">
                  <a:moveTo>
                    <a:pt x="71" y="115"/>
                  </a:moveTo>
                  <a:cubicBezTo>
                    <a:pt x="60" y="106"/>
                    <a:pt x="36" y="86"/>
                    <a:pt x="36" y="69"/>
                  </a:cubicBezTo>
                  <a:cubicBezTo>
                    <a:pt x="36" y="45"/>
                    <a:pt x="75" y="39"/>
                    <a:pt x="55" y="22"/>
                  </a:cubicBezTo>
                  <a:cubicBezTo>
                    <a:pt x="28" y="0"/>
                    <a:pt x="0" y="62"/>
                    <a:pt x="47" y="118"/>
                  </a:cubicBezTo>
                  <a:cubicBezTo>
                    <a:pt x="71" y="146"/>
                    <a:pt x="22" y="192"/>
                    <a:pt x="62" y="212"/>
                  </a:cubicBezTo>
                  <a:cubicBezTo>
                    <a:pt x="114" y="239"/>
                    <a:pt x="85" y="294"/>
                    <a:pt x="85" y="309"/>
                  </a:cubicBezTo>
                  <a:cubicBezTo>
                    <a:pt x="201" y="309"/>
                    <a:pt x="201" y="309"/>
                    <a:pt x="201" y="309"/>
                  </a:cubicBezTo>
                  <a:cubicBezTo>
                    <a:pt x="204" y="273"/>
                    <a:pt x="164" y="268"/>
                    <a:pt x="142" y="252"/>
                  </a:cubicBezTo>
                  <a:cubicBezTo>
                    <a:pt x="111" y="228"/>
                    <a:pt x="137" y="163"/>
                    <a:pt x="71" y="11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4" name="isḻîḋè"/>
            <p:cNvSpPr/>
            <p:nvPr/>
          </p:nvSpPr>
          <p:spPr bwMode="auto">
            <a:xfrm>
              <a:off x="4297363" y="5140325"/>
              <a:ext cx="6350" cy="322263"/>
            </a:xfrm>
            <a:custGeom>
              <a:avLst/>
              <a:gdLst>
                <a:gd name="T0" fmla="*/ 0 w 2"/>
                <a:gd name="T1" fmla="*/ 1 h 98"/>
                <a:gd name="T2" fmla="*/ 0 w 2"/>
                <a:gd name="T3" fmla="*/ 97 h 98"/>
                <a:gd name="T4" fmla="*/ 1 w 2"/>
                <a:gd name="T5" fmla="*/ 98 h 98"/>
                <a:gd name="T6" fmla="*/ 2 w 2"/>
                <a:gd name="T7" fmla="*/ 97 h 98"/>
                <a:gd name="T8" fmla="*/ 2 w 2"/>
                <a:gd name="T9" fmla="*/ 1 h 98"/>
                <a:gd name="T10" fmla="*/ 1 w 2"/>
                <a:gd name="T11" fmla="*/ 0 h 98"/>
                <a:gd name="T12" fmla="*/ 0 w 2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98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8"/>
                    <a:pt x="1" y="98"/>
                  </a:cubicBezTo>
                  <a:cubicBezTo>
                    <a:pt x="1" y="98"/>
                    <a:pt x="2" y="97"/>
                    <a:pt x="2" y="9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5" name="ïṧḷïḍe"/>
            <p:cNvSpPr/>
            <p:nvPr/>
          </p:nvSpPr>
          <p:spPr bwMode="auto">
            <a:xfrm>
              <a:off x="4260851" y="5453063"/>
              <a:ext cx="161925" cy="242888"/>
            </a:xfrm>
            <a:custGeom>
              <a:avLst/>
              <a:gdLst>
                <a:gd name="T0" fmla="*/ 0 w 102"/>
                <a:gd name="T1" fmla="*/ 52 h 153"/>
                <a:gd name="T2" fmla="*/ 17 w 102"/>
                <a:gd name="T3" fmla="*/ 4 h 153"/>
                <a:gd name="T4" fmla="*/ 33 w 102"/>
                <a:gd name="T5" fmla="*/ 0 h 153"/>
                <a:gd name="T6" fmla="*/ 75 w 102"/>
                <a:gd name="T7" fmla="*/ 37 h 153"/>
                <a:gd name="T8" fmla="*/ 102 w 102"/>
                <a:gd name="T9" fmla="*/ 135 h 153"/>
                <a:gd name="T10" fmla="*/ 25 w 102"/>
                <a:gd name="T11" fmla="*/ 153 h 153"/>
                <a:gd name="T12" fmla="*/ 0 w 102"/>
                <a:gd name="T13" fmla="*/ 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53">
                  <a:moveTo>
                    <a:pt x="0" y="52"/>
                  </a:moveTo>
                  <a:lnTo>
                    <a:pt x="17" y="4"/>
                  </a:lnTo>
                  <a:lnTo>
                    <a:pt x="33" y="0"/>
                  </a:lnTo>
                  <a:lnTo>
                    <a:pt x="75" y="37"/>
                  </a:lnTo>
                  <a:lnTo>
                    <a:pt x="102" y="135"/>
                  </a:lnTo>
                  <a:lnTo>
                    <a:pt x="25" y="15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45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6" name="iŝļídé"/>
            <p:cNvSpPr/>
            <p:nvPr/>
          </p:nvSpPr>
          <p:spPr bwMode="auto">
            <a:xfrm>
              <a:off x="4284663" y="5551488"/>
              <a:ext cx="114300" cy="103188"/>
            </a:xfrm>
            <a:custGeom>
              <a:avLst/>
              <a:gdLst>
                <a:gd name="T0" fmla="*/ 0 w 72"/>
                <a:gd name="T1" fmla="*/ 13 h 65"/>
                <a:gd name="T2" fmla="*/ 12 w 72"/>
                <a:gd name="T3" fmla="*/ 65 h 65"/>
                <a:gd name="T4" fmla="*/ 72 w 72"/>
                <a:gd name="T5" fmla="*/ 52 h 65"/>
                <a:gd name="T6" fmla="*/ 56 w 72"/>
                <a:gd name="T7" fmla="*/ 0 h 65"/>
                <a:gd name="T8" fmla="*/ 0 w 72"/>
                <a:gd name="T9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5">
                  <a:moveTo>
                    <a:pt x="0" y="13"/>
                  </a:moveTo>
                  <a:lnTo>
                    <a:pt x="12" y="65"/>
                  </a:lnTo>
                  <a:lnTo>
                    <a:pt x="72" y="52"/>
                  </a:lnTo>
                  <a:lnTo>
                    <a:pt x="5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B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257" name="cursor_158778"/>
          <p:cNvSpPr>
            <a:spLocks noChangeAspect="1"/>
          </p:cNvSpPr>
          <p:nvPr/>
        </p:nvSpPr>
        <p:spPr bwMode="auto">
          <a:xfrm rot="5400000">
            <a:off x="528635" y="1565477"/>
            <a:ext cx="126095" cy="145955"/>
          </a:xfrm>
          <a:custGeom>
            <a:avLst/>
            <a:gdLst>
              <a:gd name="connsiteX0" fmla="*/ 312168 w 525386"/>
              <a:gd name="connsiteY0" fmla="*/ 34372 h 608136"/>
              <a:gd name="connsiteX1" fmla="*/ 328627 w 525386"/>
              <a:gd name="connsiteY1" fmla="*/ 55103 h 608136"/>
              <a:gd name="connsiteX2" fmla="*/ 436452 w 525386"/>
              <a:gd name="connsiteY2" fmla="*/ 314062 h 608136"/>
              <a:gd name="connsiteX3" fmla="*/ 488821 w 525386"/>
              <a:gd name="connsiteY3" fmla="*/ 443962 h 608136"/>
              <a:gd name="connsiteX4" fmla="*/ 513229 w 525386"/>
              <a:gd name="connsiteY4" fmla="*/ 509145 h 608136"/>
              <a:gd name="connsiteX5" fmla="*/ 519121 w 525386"/>
              <a:gd name="connsiteY5" fmla="*/ 525581 h 608136"/>
              <a:gd name="connsiteX6" fmla="*/ 522020 w 525386"/>
              <a:gd name="connsiteY6" fmla="*/ 533799 h 608136"/>
              <a:gd name="connsiteX7" fmla="*/ 522113 w 525386"/>
              <a:gd name="connsiteY7" fmla="*/ 534359 h 608136"/>
              <a:gd name="connsiteX8" fmla="*/ 522581 w 525386"/>
              <a:gd name="connsiteY8" fmla="*/ 535853 h 608136"/>
              <a:gd name="connsiteX9" fmla="*/ 522581 w 525386"/>
              <a:gd name="connsiteY9" fmla="*/ 535947 h 608136"/>
              <a:gd name="connsiteX10" fmla="*/ 522768 w 525386"/>
              <a:gd name="connsiteY10" fmla="*/ 536227 h 608136"/>
              <a:gd name="connsiteX11" fmla="*/ 522955 w 525386"/>
              <a:gd name="connsiteY11" fmla="*/ 537161 h 608136"/>
              <a:gd name="connsiteX12" fmla="*/ 523516 w 525386"/>
              <a:gd name="connsiteY12" fmla="*/ 539309 h 608136"/>
              <a:gd name="connsiteX13" fmla="*/ 523983 w 525386"/>
              <a:gd name="connsiteY13" fmla="*/ 541457 h 608136"/>
              <a:gd name="connsiteX14" fmla="*/ 524638 w 525386"/>
              <a:gd name="connsiteY14" fmla="*/ 545192 h 608136"/>
              <a:gd name="connsiteX15" fmla="*/ 525386 w 525386"/>
              <a:gd name="connsiteY15" fmla="*/ 552663 h 608136"/>
              <a:gd name="connsiteX16" fmla="*/ 525106 w 525386"/>
              <a:gd name="connsiteY16" fmla="*/ 559200 h 608136"/>
              <a:gd name="connsiteX17" fmla="*/ 522020 w 525386"/>
              <a:gd name="connsiteY17" fmla="*/ 571900 h 608136"/>
              <a:gd name="connsiteX18" fmla="*/ 507618 w 525386"/>
              <a:gd name="connsiteY18" fmla="*/ 592445 h 608136"/>
              <a:gd name="connsiteX19" fmla="*/ 487979 w 525386"/>
              <a:gd name="connsiteY19" fmla="*/ 604959 h 608136"/>
              <a:gd name="connsiteX20" fmla="*/ 464226 w 525386"/>
              <a:gd name="connsiteY20" fmla="*/ 607387 h 608136"/>
              <a:gd name="connsiteX21" fmla="*/ 452817 w 525386"/>
              <a:gd name="connsiteY21" fmla="*/ 604399 h 608136"/>
              <a:gd name="connsiteX22" fmla="*/ 447580 w 525386"/>
              <a:gd name="connsiteY22" fmla="*/ 602344 h 608136"/>
              <a:gd name="connsiteX23" fmla="*/ 443840 w 525386"/>
              <a:gd name="connsiteY23" fmla="*/ 600570 h 608136"/>
              <a:gd name="connsiteX24" fmla="*/ 429064 w 525386"/>
              <a:gd name="connsiteY24" fmla="*/ 593753 h 608136"/>
              <a:gd name="connsiteX25" fmla="*/ 370148 w 525386"/>
              <a:gd name="connsiteY25" fmla="*/ 566204 h 608136"/>
              <a:gd name="connsiteX26" fmla="*/ 261482 w 525386"/>
              <a:gd name="connsiteY26" fmla="*/ 515028 h 608136"/>
              <a:gd name="connsiteX27" fmla="*/ 226880 w 525386"/>
              <a:gd name="connsiteY27" fmla="*/ 532305 h 608136"/>
              <a:gd name="connsiteX28" fmla="*/ 139910 w 525386"/>
              <a:gd name="connsiteY28" fmla="*/ 573581 h 608136"/>
              <a:gd name="connsiteX29" fmla="*/ 96144 w 525386"/>
              <a:gd name="connsiteY29" fmla="*/ 593472 h 608136"/>
              <a:gd name="connsiteX30" fmla="*/ 72952 w 525386"/>
              <a:gd name="connsiteY30" fmla="*/ 603838 h 608136"/>
              <a:gd name="connsiteX31" fmla="*/ 67154 w 525386"/>
              <a:gd name="connsiteY31" fmla="*/ 605893 h 608136"/>
              <a:gd name="connsiteX32" fmla="*/ 57241 w 525386"/>
              <a:gd name="connsiteY32" fmla="*/ 607947 h 608136"/>
              <a:gd name="connsiteX33" fmla="*/ 39660 w 525386"/>
              <a:gd name="connsiteY33" fmla="*/ 606547 h 608136"/>
              <a:gd name="connsiteX34" fmla="*/ 11885 w 525386"/>
              <a:gd name="connsiteY34" fmla="*/ 586749 h 608136"/>
              <a:gd name="connsiteX35" fmla="*/ 5526 w 525386"/>
              <a:gd name="connsiteY35" fmla="*/ 561721 h 608136"/>
              <a:gd name="connsiteX36" fmla="*/ 7864 w 525386"/>
              <a:gd name="connsiteY36" fmla="*/ 552383 h 608136"/>
              <a:gd name="connsiteX37" fmla="*/ 11979 w 525386"/>
              <a:gd name="connsiteY37" fmla="*/ 546406 h 608136"/>
              <a:gd name="connsiteX38" fmla="*/ 20582 w 525386"/>
              <a:gd name="connsiteY38" fmla="*/ 543044 h 608136"/>
              <a:gd name="connsiteX39" fmla="*/ 30962 w 525386"/>
              <a:gd name="connsiteY39" fmla="*/ 557145 h 608136"/>
              <a:gd name="connsiteX40" fmla="*/ 37696 w 525386"/>
              <a:gd name="connsiteY40" fmla="*/ 565177 h 608136"/>
              <a:gd name="connsiteX41" fmla="*/ 47421 w 525386"/>
              <a:gd name="connsiteY41" fmla="*/ 569939 h 608136"/>
              <a:gd name="connsiteX42" fmla="*/ 52939 w 525386"/>
              <a:gd name="connsiteY42" fmla="*/ 569659 h 608136"/>
              <a:gd name="connsiteX43" fmla="*/ 53126 w 525386"/>
              <a:gd name="connsiteY43" fmla="*/ 569566 h 608136"/>
              <a:gd name="connsiteX44" fmla="*/ 53313 w 525386"/>
              <a:gd name="connsiteY44" fmla="*/ 569566 h 608136"/>
              <a:gd name="connsiteX45" fmla="*/ 54061 w 525386"/>
              <a:gd name="connsiteY45" fmla="*/ 569192 h 608136"/>
              <a:gd name="connsiteX46" fmla="*/ 55744 w 525386"/>
              <a:gd name="connsiteY46" fmla="*/ 568445 h 608136"/>
              <a:gd name="connsiteX47" fmla="*/ 57241 w 525386"/>
              <a:gd name="connsiteY47" fmla="*/ 567791 h 608136"/>
              <a:gd name="connsiteX48" fmla="*/ 57428 w 525386"/>
              <a:gd name="connsiteY48" fmla="*/ 567791 h 608136"/>
              <a:gd name="connsiteX49" fmla="*/ 57615 w 525386"/>
              <a:gd name="connsiteY49" fmla="*/ 567698 h 608136"/>
              <a:gd name="connsiteX50" fmla="*/ 60981 w 525386"/>
              <a:gd name="connsiteY50" fmla="*/ 565924 h 608136"/>
              <a:gd name="connsiteX51" fmla="*/ 87727 w 525386"/>
              <a:gd name="connsiteY51" fmla="*/ 551729 h 608136"/>
              <a:gd name="connsiteX52" fmla="*/ 141406 w 525386"/>
              <a:gd name="connsiteY52" fmla="*/ 523993 h 608136"/>
              <a:gd name="connsiteX53" fmla="*/ 250166 w 525386"/>
              <a:gd name="connsiteY53" fmla="*/ 470203 h 608136"/>
              <a:gd name="connsiteX54" fmla="*/ 250447 w 525386"/>
              <a:gd name="connsiteY54" fmla="*/ 470110 h 608136"/>
              <a:gd name="connsiteX55" fmla="*/ 272236 w 525386"/>
              <a:gd name="connsiteY55" fmla="*/ 470203 h 608136"/>
              <a:gd name="connsiteX56" fmla="*/ 383054 w 525386"/>
              <a:gd name="connsiteY56" fmla="*/ 526141 h 608136"/>
              <a:gd name="connsiteX57" fmla="*/ 434488 w 525386"/>
              <a:gd name="connsiteY57" fmla="*/ 552756 h 608136"/>
              <a:gd name="connsiteX58" fmla="*/ 461047 w 525386"/>
              <a:gd name="connsiteY58" fmla="*/ 565083 h 608136"/>
              <a:gd name="connsiteX59" fmla="*/ 466471 w 525386"/>
              <a:gd name="connsiteY59" fmla="*/ 567418 h 608136"/>
              <a:gd name="connsiteX60" fmla="*/ 467873 w 525386"/>
              <a:gd name="connsiteY60" fmla="*/ 567978 h 608136"/>
              <a:gd name="connsiteX61" fmla="*/ 469089 w 525386"/>
              <a:gd name="connsiteY61" fmla="*/ 568072 h 608136"/>
              <a:gd name="connsiteX62" fmla="*/ 471521 w 525386"/>
              <a:gd name="connsiteY62" fmla="*/ 568352 h 608136"/>
              <a:gd name="connsiteX63" fmla="*/ 473858 w 525386"/>
              <a:gd name="connsiteY63" fmla="*/ 567978 h 608136"/>
              <a:gd name="connsiteX64" fmla="*/ 478347 w 525386"/>
              <a:gd name="connsiteY64" fmla="*/ 565737 h 608136"/>
              <a:gd name="connsiteX65" fmla="*/ 481807 w 525386"/>
              <a:gd name="connsiteY65" fmla="*/ 561721 h 608136"/>
              <a:gd name="connsiteX66" fmla="*/ 483491 w 525386"/>
              <a:gd name="connsiteY66" fmla="*/ 556959 h 608136"/>
              <a:gd name="connsiteX67" fmla="*/ 483584 w 525386"/>
              <a:gd name="connsiteY67" fmla="*/ 554717 h 608136"/>
              <a:gd name="connsiteX68" fmla="*/ 483865 w 525386"/>
              <a:gd name="connsiteY68" fmla="*/ 554717 h 608136"/>
              <a:gd name="connsiteX69" fmla="*/ 483304 w 525386"/>
              <a:gd name="connsiteY69" fmla="*/ 553223 h 608136"/>
              <a:gd name="connsiteX70" fmla="*/ 440473 w 525386"/>
              <a:gd name="connsiteY70" fmla="*/ 447044 h 608136"/>
              <a:gd name="connsiteX71" fmla="*/ 355934 w 525386"/>
              <a:gd name="connsiteY71" fmla="*/ 230482 h 608136"/>
              <a:gd name="connsiteX72" fmla="*/ 305154 w 525386"/>
              <a:gd name="connsiteY72" fmla="*/ 57065 h 608136"/>
              <a:gd name="connsiteX73" fmla="*/ 312168 w 525386"/>
              <a:gd name="connsiteY73" fmla="*/ 34372 h 608136"/>
              <a:gd name="connsiteX74" fmla="*/ 253885 w 525386"/>
              <a:gd name="connsiteY74" fmla="*/ 161 h 608136"/>
              <a:gd name="connsiteX75" fmla="*/ 272869 w 525386"/>
              <a:gd name="connsiteY75" fmla="*/ 1748 h 608136"/>
              <a:gd name="connsiteX76" fmla="*/ 297279 w 525386"/>
              <a:gd name="connsiteY76" fmla="*/ 23695 h 608136"/>
              <a:gd name="connsiteX77" fmla="*/ 296998 w 525386"/>
              <a:gd name="connsiteY77" fmla="*/ 33967 h 608136"/>
              <a:gd name="connsiteX78" fmla="*/ 292041 w 525386"/>
              <a:gd name="connsiteY78" fmla="*/ 39851 h 608136"/>
              <a:gd name="connsiteX79" fmla="*/ 284466 w 525386"/>
              <a:gd name="connsiteY79" fmla="*/ 41438 h 608136"/>
              <a:gd name="connsiteX80" fmla="*/ 277452 w 525386"/>
              <a:gd name="connsiteY80" fmla="*/ 40318 h 608136"/>
              <a:gd name="connsiteX81" fmla="*/ 265107 w 525386"/>
              <a:gd name="connsiteY81" fmla="*/ 38450 h 608136"/>
              <a:gd name="connsiteX82" fmla="*/ 255662 w 525386"/>
              <a:gd name="connsiteY82" fmla="*/ 40971 h 608136"/>
              <a:gd name="connsiteX83" fmla="*/ 253978 w 525386"/>
              <a:gd name="connsiteY83" fmla="*/ 42372 h 608136"/>
              <a:gd name="connsiteX84" fmla="*/ 253230 w 525386"/>
              <a:gd name="connsiteY84" fmla="*/ 42932 h 608136"/>
              <a:gd name="connsiteX85" fmla="*/ 252669 w 525386"/>
              <a:gd name="connsiteY85" fmla="*/ 43866 h 608136"/>
              <a:gd name="connsiteX86" fmla="*/ 252295 w 525386"/>
              <a:gd name="connsiteY86" fmla="*/ 44427 h 608136"/>
              <a:gd name="connsiteX87" fmla="*/ 252108 w 525386"/>
              <a:gd name="connsiteY87" fmla="*/ 44427 h 608136"/>
              <a:gd name="connsiteX88" fmla="*/ 251547 w 525386"/>
              <a:gd name="connsiteY88" fmla="*/ 45827 h 608136"/>
              <a:gd name="connsiteX89" fmla="*/ 250424 w 525386"/>
              <a:gd name="connsiteY89" fmla="*/ 48144 h 608136"/>
              <a:gd name="connsiteX90" fmla="*/ 250424 w 525386"/>
              <a:gd name="connsiteY90" fmla="*/ 48069 h 608136"/>
              <a:gd name="connsiteX91" fmla="*/ 249770 w 525386"/>
              <a:gd name="connsiteY91" fmla="*/ 49470 h 608136"/>
              <a:gd name="connsiteX92" fmla="*/ 250144 w 525386"/>
              <a:gd name="connsiteY92" fmla="*/ 48723 h 608136"/>
              <a:gd name="connsiteX93" fmla="*/ 250424 w 525386"/>
              <a:gd name="connsiteY93" fmla="*/ 48144 h 608136"/>
              <a:gd name="connsiteX94" fmla="*/ 250424 w 525386"/>
              <a:gd name="connsiteY94" fmla="*/ 48162 h 608136"/>
              <a:gd name="connsiteX95" fmla="*/ 250237 w 525386"/>
              <a:gd name="connsiteY95" fmla="*/ 48536 h 608136"/>
              <a:gd name="connsiteX96" fmla="*/ 249770 w 525386"/>
              <a:gd name="connsiteY96" fmla="*/ 50030 h 608136"/>
              <a:gd name="connsiteX97" fmla="*/ 248647 w 525386"/>
              <a:gd name="connsiteY97" fmla="*/ 52925 h 608136"/>
              <a:gd name="connsiteX98" fmla="*/ 246403 w 525386"/>
              <a:gd name="connsiteY98" fmla="*/ 58808 h 608136"/>
              <a:gd name="connsiteX99" fmla="*/ 241914 w 525386"/>
              <a:gd name="connsiteY99" fmla="*/ 70482 h 608136"/>
              <a:gd name="connsiteX100" fmla="*/ 232562 w 525386"/>
              <a:gd name="connsiteY100" fmla="*/ 93735 h 608136"/>
              <a:gd name="connsiteX101" fmla="*/ 192535 w 525386"/>
              <a:gd name="connsiteY101" fmla="*/ 185629 h 608136"/>
              <a:gd name="connsiteX102" fmla="*/ 179068 w 525386"/>
              <a:gd name="connsiteY102" fmla="*/ 214299 h 608136"/>
              <a:gd name="connsiteX103" fmla="*/ 76288 w 525386"/>
              <a:gd name="connsiteY103" fmla="*/ 447302 h 608136"/>
              <a:gd name="connsiteX104" fmla="*/ 19988 w 525386"/>
              <a:gd name="connsiteY104" fmla="*/ 530230 h 608136"/>
              <a:gd name="connsiteX105" fmla="*/ 2125 w 525386"/>
              <a:gd name="connsiteY105" fmla="*/ 533592 h 608136"/>
              <a:gd name="connsiteX106" fmla="*/ 1003 w 525386"/>
              <a:gd name="connsiteY106" fmla="*/ 518090 h 608136"/>
              <a:gd name="connsiteX107" fmla="*/ 127350 w 525386"/>
              <a:gd name="connsiteY107" fmla="*/ 239327 h 608136"/>
              <a:gd name="connsiteX108" fmla="*/ 188046 w 525386"/>
              <a:gd name="connsiteY108" fmla="*/ 81782 h 608136"/>
              <a:gd name="connsiteX109" fmla="*/ 209369 w 525386"/>
              <a:gd name="connsiteY109" fmla="*/ 33780 h 608136"/>
              <a:gd name="connsiteX110" fmla="*/ 210117 w 525386"/>
              <a:gd name="connsiteY110" fmla="*/ 32286 h 608136"/>
              <a:gd name="connsiteX111" fmla="*/ 211145 w 525386"/>
              <a:gd name="connsiteY111" fmla="*/ 30138 h 608136"/>
              <a:gd name="connsiteX112" fmla="*/ 211520 w 525386"/>
              <a:gd name="connsiteY112" fmla="*/ 29391 h 608136"/>
              <a:gd name="connsiteX113" fmla="*/ 213109 w 525386"/>
              <a:gd name="connsiteY113" fmla="*/ 26496 h 608136"/>
              <a:gd name="connsiteX114" fmla="*/ 213951 w 525386"/>
              <a:gd name="connsiteY114" fmla="*/ 25002 h 608136"/>
              <a:gd name="connsiteX115" fmla="*/ 215634 w 525386"/>
              <a:gd name="connsiteY115" fmla="*/ 22574 h 608136"/>
              <a:gd name="connsiteX116" fmla="*/ 219188 w 525386"/>
              <a:gd name="connsiteY116" fmla="*/ 17811 h 608136"/>
              <a:gd name="connsiteX117" fmla="*/ 235180 w 525386"/>
              <a:gd name="connsiteY117" fmla="*/ 5577 h 608136"/>
              <a:gd name="connsiteX118" fmla="*/ 253885 w 525386"/>
              <a:gd name="connsiteY118" fmla="*/ 161 h 60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525386" h="608136">
                <a:moveTo>
                  <a:pt x="312168" y="34372"/>
                </a:moveTo>
                <a:cubicBezTo>
                  <a:pt x="316470" y="36987"/>
                  <a:pt x="325447" y="47352"/>
                  <a:pt x="328627" y="55103"/>
                </a:cubicBezTo>
                <a:cubicBezTo>
                  <a:pt x="363134" y="141765"/>
                  <a:pt x="400541" y="227774"/>
                  <a:pt x="436452" y="314062"/>
                </a:cubicBezTo>
                <a:cubicBezTo>
                  <a:pt x="454407" y="357300"/>
                  <a:pt x="472082" y="400444"/>
                  <a:pt x="488821" y="443962"/>
                </a:cubicBezTo>
                <a:cubicBezTo>
                  <a:pt x="497331" y="465627"/>
                  <a:pt x="505374" y="487386"/>
                  <a:pt x="513229" y="509145"/>
                </a:cubicBezTo>
                <a:lnTo>
                  <a:pt x="519121" y="525581"/>
                </a:lnTo>
                <a:lnTo>
                  <a:pt x="522020" y="533799"/>
                </a:lnTo>
                <a:lnTo>
                  <a:pt x="522113" y="534359"/>
                </a:lnTo>
                <a:lnTo>
                  <a:pt x="522581" y="535853"/>
                </a:lnTo>
                <a:lnTo>
                  <a:pt x="522581" y="535947"/>
                </a:lnTo>
                <a:lnTo>
                  <a:pt x="522768" y="536227"/>
                </a:lnTo>
                <a:lnTo>
                  <a:pt x="522955" y="537161"/>
                </a:lnTo>
                <a:lnTo>
                  <a:pt x="523516" y="539309"/>
                </a:lnTo>
                <a:lnTo>
                  <a:pt x="523983" y="541457"/>
                </a:lnTo>
                <a:lnTo>
                  <a:pt x="524638" y="545192"/>
                </a:lnTo>
                <a:cubicBezTo>
                  <a:pt x="525012" y="547620"/>
                  <a:pt x="525386" y="550422"/>
                  <a:pt x="525386" y="552663"/>
                </a:cubicBezTo>
                <a:cubicBezTo>
                  <a:pt x="525386" y="554904"/>
                  <a:pt x="525199" y="556959"/>
                  <a:pt x="525106" y="559200"/>
                </a:cubicBezTo>
                <a:cubicBezTo>
                  <a:pt x="524451" y="563589"/>
                  <a:pt x="523703" y="567978"/>
                  <a:pt x="522020" y="571900"/>
                </a:cubicBezTo>
                <a:cubicBezTo>
                  <a:pt x="518840" y="579932"/>
                  <a:pt x="513884" y="587122"/>
                  <a:pt x="507618" y="592445"/>
                </a:cubicBezTo>
                <a:cubicBezTo>
                  <a:pt x="502007" y="597862"/>
                  <a:pt x="495461" y="602157"/>
                  <a:pt x="487979" y="604959"/>
                </a:cubicBezTo>
                <a:cubicBezTo>
                  <a:pt x="480498" y="607387"/>
                  <a:pt x="472269" y="608321"/>
                  <a:pt x="464226" y="607387"/>
                </a:cubicBezTo>
                <a:cubicBezTo>
                  <a:pt x="460392" y="606547"/>
                  <a:pt x="456371" y="606080"/>
                  <a:pt x="452817" y="604399"/>
                </a:cubicBezTo>
                <a:cubicBezTo>
                  <a:pt x="451040" y="603652"/>
                  <a:pt x="448889" y="602904"/>
                  <a:pt x="447580" y="602344"/>
                </a:cubicBezTo>
                <a:lnTo>
                  <a:pt x="443840" y="600570"/>
                </a:lnTo>
                <a:lnTo>
                  <a:pt x="429064" y="593753"/>
                </a:lnTo>
                <a:lnTo>
                  <a:pt x="370148" y="566204"/>
                </a:lnTo>
                <a:cubicBezTo>
                  <a:pt x="333957" y="549114"/>
                  <a:pt x="297673" y="532118"/>
                  <a:pt x="261482" y="515028"/>
                </a:cubicBezTo>
                <a:cubicBezTo>
                  <a:pt x="249886" y="520725"/>
                  <a:pt x="238476" y="526608"/>
                  <a:pt x="226880" y="532305"/>
                </a:cubicBezTo>
                <a:cubicBezTo>
                  <a:pt x="198171" y="546499"/>
                  <a:pt x="169087" y="560227"/>
                  <a:pt x="139910" y="573581"/>
                </a:cubicBezTo>
                <a:cubicBezTo>
                  <a:pt x="125321" y="580305"/>
                  <a:pt x="110732" y="586842"/>
                  <a:pt x="96144" y="593472"/>
                </a:cubicBezTo>
                <a:lnTo>
                  <a:pt x="72952" y="603838"/>
                </a:lnTo>
                <a:cubicBezTo>
                  <a:pt x="70988" y="604585"/>
                  <a:pt x="69491" y="605146"/>
                  <a:pt x="67154" y="605893"/>
                </a:cubicBezTo>
                <a:cubicBezTo>
                  <a:pt x="63880" y="606827"/>
                  <a:pt x="60420" y="607667"/>
                  <a:pt x="57241" y="607947"/>
                </a:cubicBezTo>
                <a:cubicBezTo>
                  <a:pt x="51443" y="608414"/>
                  <a:pt x="45271" y="608041"/>
                  <a:pt x="39660" y="606547"/>
                </a:cubicBezTo>
                <a:cubicBezTo>
                  <a:pt x="26941" y="603278"/>
                  <a:pt x="17403" y="595340"/>
                  <a:pt x="11885" y="586749"/>
                </a:cubicBezTo>
                <a:cubicBezTo>
                  <a:pt x="6274" y="578157"/>
                  <a:pt x="4684" y="568912"/>
                  <a:pt x="5526" y="561721"/>
                </a:cubicBezTo>
                <a:cubicBezTo>
                  <a:pt x="5619" y="558079"/>
                  <a:pt x="7022" y="554998"/>
                  <a:pt x="7864" y="552383"/>
                </a:cubicBezTo>
                <a:cubicBezTo>
                  <a:pt x="9267" y="549861"/>
                  <a:pt x="10669" y="547900"/>
                  <a:pt x="11979" y="546406"/>
                </a:cubicBezTo>
                <a:cubicBezTo>
                  <a:pt x="15252" y="543511"/>
                  <a:pt x="18151" y="542577"/>
                  <a:pt x="20582" y="543044"/>
                </a:cubicBezTo>
                <a:cubicBezTo>
                  <a:pt x="26380" y="544258"/>
                  <a:pt x="27596" y="551356"/>
                  <a:pt x="30962" y="557145"/>
                </a:cubicBezTo>
                <a:cubicBezTo>
                  <a:pt x="32739" y="560134"/>
                  <a:pt x="34797" y="562842"/>
                  <a:pt x="37696" y="565177"/>
                </a:cubicBezTo>
                <a:cubicBezTo>
                  <a:pt x="40408" y="567605"/>
                  <a:pt x="44055" y="569472"/>
                  <a:pt x="47421" y="569939"/>
                </a:cubicBezTo>
                <a:cubicBezTo>
                  <a:pt x="49292" y="570406"/>
                  <a:pt x="51536" y="569939"/>
                  <a:pt x="52939" y="569659"/>
                </a:cubicBezTo>
                <a:cubicBezTo>
                  <a:pt x="52939" y="569566"/>
                  <a:pt x="53032" y="569566"/>
                  <a:pt x="53126" y="569566"/>
                </a:cubicBezTo>
                <a:lnTo>
                  <a:pt x="53313" y="569566"/>
                </a:lnTo>
                <a:lnTo>
                  <a:pt x="54061" y="569192"/>
                </a:lnTo>
                <a:lnTo>
                  <a:pt x="55744" y="568445"/>
                </a:lnTo>
                <a:lnTo>
                  <a:pt x="57241" y="567791"/>
                </a:lnTo>
                <a:lnTo>
                  <a:pt x="57428" y="567791"/>
                </a:lnTo>
                <a:lnTo>
                  <a:pt x="57615" y="567698"/>
                </a:lnTo>
                <a:lnTo>
                  <a:pt x="60981" y="565924"/>
                </a:lnTo>
                <a:lnTo>
                  <a:pt x="87727" y="551729"/>
                </a:lnTo>
                <a:cubicBezTo>
                  <a:pt x="105495" y="542390"/>
                  <a:pt x="123451" y="533052"/>
                  <a:pt x="141406" y="523993"/>
                </a:cubicBezTo>
                <a:cubicBezTo>
                  <a:pt x="177503" y="505690"/>
                  <a:pt x="213788" y="487853"/>
                  <a:pt x="250166" y="470203"/>
                </a:cubicBezTo>
                <a:lnTo>
                  <a:pt x="250447" y="470110"/>
                </a:lnTo>
                <a:cubicBezTo>
                  <a:pt x="257554" y="466561"/>
                  <a:pt x="265596" y="466935"/>
                  <a:pt x="272236" y="470203"/>
                </a:cubicBezTo>
                <a:cubicBezTo>
                  <a:pt x="309269" y="488600"/>
                  <a:pt x="346208" y="507277"/>
                  <a:pt x="383054" y="526141"/>
                </a:cubicBezTo>
                <a:cubicBezTo>
                  <a:pt x="400261" y="534920"/>
                  <a:pt x="417374" y="543885"/>
                  <a:pt x="434488" y="552756"/>
                </a:cubicBezTo>
                <a:lnTo>
                  <a:pt x="461047" y="565083"/>
                </a:lnTo>
                <a:cubicBezTo>
                  <a:pt x="463010" y="565924"/>
                  <a:pt x="466097" y="567605"/>
                  <a:pt x="466471" y="567418"/>
                </a:cubicBezTo>
                <a:cubicBezTo>
                  <a:pt x="467032" y="567605"/>
                  <a:pt x="467499" y="567698"/>
                  <a:pt x="467873" y="567978"/>
                </a:cubicBezTo>
                <a:cubicBezTo>
                  <a:pt x="468247" y="567978"/>
                  <a:pt x="468715" y="567978"/>
                  <a:pt x="469089" y="568072"/>
                </a:cubicBezTo>
                <a:cubicBezTo>
                  <a:pt x="469837" y="568445"/>
                  <a:pt x="470772" y="568072"/>
                  <a:pt x="471521" y="568352"/>
                </a:cubicBezTo>
                <a:cubicBezTo>
                  <a:pt x="472362" y="568072"/>
                  <a:pt x="473110" y="568352"/>
                  <a:pt x="473858" y="567978"/>
                </a:cubicBezTo>
                <a:cubicBezTo>
                  <a:pt x="475355" y="567698"/>
                  <a:pt x="476851" y="566577"/>
                  <a:pt x="478347" y="565737"/>
                </a:cubicBezTo>
                <a:cubicBezTo>
                  <a:pt x="479750" y="564430"/>
                  <a:pt x="480966" y="563216"/>
                  <a:pt x="481807" y="561721"/>
                </a:cubicBezTo>
                <a:cubicBezTo>
                  <a:pt x="482462" y="560227"/>
                  <a:pt x="483304" y="558826"/>
                  <a:pt x="483491" y="556959"/>
                </a:cubicBezTo>
                <a:cubicBezTo>
                  <a:pt x="483865" y="556212"/>
                  <a:pt x="483304" y="555464"/>
                  <a:pt x="483584" y="554717"/>
                </a:cubicBezTo>
                <a:lnTo>
                  <a:pt x="483865" y="554717"/>
                </a:lnTo>
                <a:cubicBezTo>
                  <a:pt x="483865" y="554624"/>
                  <a:pt x="483491" y="553784"/>
                  <a:pt x="483304" y="553223"/>
                </a:cubicBezTo>
                <a:cubicBezTo>
                  <a:pt x="468996" y="517737"/>
                  <a:pt x="454781" y="482437"/>
                  <a:pt x="440473" y="447044"/>
                </a:cubicBezTo>
                <a:cubicBezTo>
                  <a:pt x="411763" y="374950"/>
                  <a:pt x="384082" y="302576"/>
                  <a:pt x="355934" y="230482"/>
                </a:cubicBezTo>
                <a:cubicBezTo>
                  <a:pt x="332554" y="170622"/>
                  <a:pt x="313383" y="110108"/>
                  <a:pt x="305154" y="57065"/>
                </a:cubicBezTo>
                <a:cubicBezTo>
                  <a:pt x="302629" y="41002"/>
                  <a:pt x="303377" y="29142"/>
                  <a:pt x="312168" y="34372"/>
                </a:cubicBezTo>
                <a:close/>
                <a:moveTo>
                  <a:pt x="253885" y="161"/>
                </a:moveTo>
                <a:cubicBezTo>
                  <a:pt x="260244" y="-213"/>
                  <a:pt x="266697" y="-26"/>
                  <a:pt x="272869" y="1748"/>
                </a:cubicBezTo>
                <a:cubicBezTo>
                  <a:pt x="286804" y="5204"/>
                  <a:pt x="295315" y="15850"/>
                  <a:pt x="297279" y="23695"/>
                </a:cubicBezTo>
                <a:cubicBezTo>
                  <a:pt x="298307" y="27804"/>
                  <a:pt x="298120" y="31259"/>
                  <a:pt x="296998" y="33967"/>
                </a:cubicBezTo>
                <a:cubicBezTo>
                  <a:pt x="296063" y="36769"/>
                  <a:pt x="294286" y="38637"/>
                  <a:pt x="292041" y="39851"/>
                </a:cubicBezTo>
                <a:cubicBezTo>
                  <a:pt x="289516" y="41251"/>
                  <a:pt x="286898" y="41625"/>
                  <a:pt x="284466" y="41438"/>
                </a:cubicBezTo>
                <a:cubicBezTo>
                  <a:pt x="282035" y="41345"/>
                  <a:pt x="279790" y="40691"/>
                  <a:pt x="277452" y="40318"/>
                </a:cubicBezTo>
                <a:cubicBezTo>
                  <a:pt x="272869" y="39477"/>
                  <a:pt x="269129" y="38637"/>
                  <a:pt x="265107" y="38450"/>
                </a:cubicBezTo>
                <a:cubicBezTo>
                  <a:pt x="261647" y="38356"/>
                  <a:pt x="258000" y="39197"/>
                  <a:pt x="255662" y="40971"/>
                </a:cubicBezTo>
                <a:cubicBezTo>
                  <a:pt x="255100" y="41438"/>
                  <a:pt x="254352" y="41718"/>
                  <a:pt x="253978" y="42372"/>
                </a:cubicBezTo>
                <a:cubicBezTo>
                  <a:pt x="253791" y="42559"/>
                  <a:pt x="253511" y="42746"/>
                  <a:pt x="253230" y="42932"/>
                </a:cubicBezTo>
                <a:cubicBezTo>
                  <a:pt x="253043" y="43213"/>
                  <a:pt x="252856" y="43586"/>
                  <a:pt x="252669" y="43866"/>
                </a:cubicBezTo>
                <a:cubicBezTo>
                  <a:pt x="252108" y="44240"/>
                  <a:pt x="252295" y="44427"/>
                  <a:pt x="252295" y="44427"/>
                </a:cubicBezTo>
                <a:lnTo>
                  <a:pt x="252108" y="44427"/>
                </a:lnTo>
                <a:lnTo>
                  <a:pt x="251547" y="45827"/>
                </a:lnTo>
                <a:lnTo>
                  <a:pt x="250424" y="48144"/>
                </a:lnTo>
                <a:lnTo>
                  <a:pt x="250424" y="48069"/>
                </a:lnTo>
                <a:cubicBezTo>
                  <a:pt x="250050" y="48816"/>
                  <a:pt x="249863" y="49189"/>
                  <a:pt x="249770" y="49470"/>
                </a:cubicBezTo>
                <a:lnTo>
                  <a:pt x="250144" y="48723"/>
                </a:lnTo>
                <a:lnTo>
                  <a:pt x="250424" y="48144"/>
                </a:lnTo>
                <a:lnTo>
                  <a:pt x="250424" y="48162"/>
                </a:lnTo>
                <a:lnTo>
                  <a:pt x="250237" y="48536"/>
                </a:lnTo>
                <a:lnTo>
                  <a:pt x="249770" y="50030"/>
                </a:lnTo>
                <a:lnTo>
                  <a:pt x="248647" y="52925"/>
                </a:lnTo>
                <a:lnTo>
                  <a:pt x="246403" y="58808"/>
                </a:lnTo>
                <a:lnTo>
                  <a:pt x="241914" y="70482"/>
                </a:lnTo>
                <a:lnTo>
                  <a:pt x="232562" y="93735"/>
                </a:lnTo>
                <a:cubicBezTo>
                  <a:pt x="219843" y="124647"/>
                  <a:pt x="206376" y="155278"/>
                  <a:pt x="192535" y="185629"/>
                </a:cubicBezTo>
                <a:cubicBezTo>
                  <a:pt x="188046" y="195248"/>
                  <a:pt x="183557" y="204680"/>
                  <a:pt x="179068" y="214299"/>
                </a:cubicBezTo>
                <a:cubicBezTo>
                  <a:pt x="149983" y="294519"/>
                  <a:pt x="112200" y="370537"/>
                  <a:pt x="76288" y="447302"/>
                </a:cubicBezTo>
                <a:cubicBezTo>
                  <a:pt x="61324" y="479147"/>
                  <a:pt x="42807" y="508938"/>
                  <a:pt x="19988" y="530230"/>
                </a:cubicBezTo>
                <a:cubicBezTo>
                  <a:pt x="12974" y="536674"/>
                  <a:pt x="5960" y="540036"/>
                  <a:pt x="2125" y="533592"/>
                </a:cubicBezTo>
                <a:cubicBezTo>
                  <a:pt x="255" y="530324"/>
                  <a:pt x="-961" y="522106"/>
                  <a:pt x="1003" y="518090"/>
                </a:cubicBezTo>
                <a:cubicBezTo>
                  <a:pt x="43181" y="425263"/>
                  <a:pt x="75353" y="326832"/>
                  <a:pt x="127350" y="239327"/>
                </a:cubicBezTo>
                <a:cubicBezTo>
                  <a:pt x="147364" y="186750"/>
                  <a:pt x="166723" y="133986"/>
                  <a:pt x="188046" y="81782"/>
                </a:cubicBezTo>
                <a:cubicBezTo>
                  <a:pt x="194686" y="65626"/>
                  <a:pt x="201887" y="49563"/>
                  <a:pt x="209369" y="33780"/>
                </a:cubicBezTo>
                <a:lnTo>
                  <a:pt x="210117" y="32286"/>
                </a:lnTo>
                <a:lnTo>
                  <a:pt x="211145" y="30138"/>
                </a:lnTo>
                <a:lnTo>
                  <a:pt x="211520" y="29391"/>
                </a:lnTo>
                <a:lnTo>
                  <a:pt x="213109" y="26496"/>
                </a:lnTo>
                <a:lnTo>
                  <a:pt x="213951" y="25002"/>
                </a:lnTo>
                <a:lnTo>
                  <a:pt x="215634" y="22574"/>
                </a:lnTo>
                <a:cubicBezTo>
                  <a:pt x="216850" y="20893"/>
                  <a:pt x="217972" y="19305"/>
                  <a:pt x="219188" y="17811"/>
                </a:cubicBezTo>
                <a:cubicBezTo>
                  <a:pt x="223958" y="12675"/>
                  <a:pt x="229195" y="8472"/>
                  <a:pt x="235180" y="5577"/>
                </a:cubicBezTo>
                <a:cubicBezTo>
                  <a:pt x="241072" y="2402"/>
                  <a:pt x="247525" y="1001"/>
                  <a:pt x="253885" y="16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</p:sp>
      <p:sp>
        <p:nvSpPr>
          <p:cNvPr id="258" name="cursor_158778"/>
          <p:cNvSpPr>
            <a:spLocks noChangeAspect="1"/>
          </p:cNvSpPr>
          <p:nvPr/>
        </p:nvSpPr>
        <p:spPr bwMode="auto">
          <a:xfrm rot="5400000">
            <a:off x="528635" y="2213619"/>
            <a:ext cx="126095" cy="145955"/>
          </a:xfrm>
          <a:custGeom>
            <a:avLst/>
            <a:gdLst>
              <a:gd name="connsiteX0" fmla="*/ 312168 w 525386"/>
              <a:gd name="connsiteY0" fmla="*/ 34372 h 608136"/>
              <a:gd name="connsiteX1" fmla="*/ 328627 w 525386"/>
              <a:gd name="connsiteY1" fmla="*/ 55103 h 608136"/>
              <a:gd name="connsiteX2" fmla="*/ 436452 w 525386"/>
              <a:gd name="connsiteY2" fmla="*/ 314062 h 608136"/>
              <a:gd name="connsiteX3" fmla="*/ 488821 w 525386"/>
              <a:gd name="connsiteY3" fmla="*/ 443962 h 608136"/>
              <a:gd name="connsiteX4" fmla="*/ 513229 w 525386"/>
              <a:gd name="connsiteY4" fmla="*/ 509145 h 608136"/>
              <a:gd name="connsiteX5" fmla="*/ 519121 w 525386"/>
              <a:gd name="connsiteY5" fmla="*/ 525581 h 608136"/>
              <a:gd name="connsiteX6" fmla="*/ 522020 w 525386"/>
              <a:gd name="connsiteY6" fmla="*/ 533799 h 608136"/>
              <a:gd name="connsiteX7" fmla="*/ 522113 w 525386"/>
              <a:gd name="connsiteY7" fmla="*/ 534359 h 608136"/>
              <a:gd name="connsiteX8" fmla="*/ 522581 w 525386"/>
              <a:gd name="connsiteY8" fmla="*/ 535853 h 608136"/>
              <a:gd name="connsiteX9" fmla="*/ 522581 w 525386"/>
              <a:gd name="connsiteY9" fmla="*/ 535947 h 608136"/>
              <a:gd name="connsiteX10" fmla="*/ 522768 w 525386"/>
              <a:gd name="connsiteY10" fmla="*/ 536227 h 608136"/>
              <a:gd name="connsiteX11" fmla="*/ 522955 w 525386"/>
              <a:gd name="connsiteY11" fmla="*/ 537161 h 608136"/>
              <a:gd name="connsiteX12" fmla="*/ 523516 w 525386"/>
              <a:gd name="connsiteY12" fmla="*/ 539309 h 608136"/>
              <a:gd name="connsiteX13" fmla="*/ 523983 w 525386"/>
              <a:gd name="connsiteY13" fmla="*/ 541457 h 608136"/>
              <a:gd name="connsiteX14" fmla="*/ 524638 w 525386"/>
              <a:gd name="connsiteY14" fmla="*/ 545192 h 608136"/>
              <a:gd name="connsiteX15" fmla="*/ 525386 w 525386"/>
              <a:gd name="connsiteY15" fmla="*/ 552663 h 608136"/>
              <a:gd name="connsiteX16" fmla="*/ 525106 w 525386"/>
              <a:gd name="connsiteY16" fmla="*/ 559200 h 608136"/>
              <a:gd name="connsiteX17" fmla="*/ 522020 w 525386"/>
              <a:gd name="connsiteY17" fmla="*/ 571900 h 608136"/>
              <a:gd name="connsiteX18" fmla="*/ 507618 w 525386"/>
              <a:gd name="connsiteY18" fmla="*/ 592445 h 608136"/>
              <a:gd name="connsiteX19" fmla="*/ 487979 w 525386"/>
              <a:gd name="connsiteY19" fmla="*/ 604959 h 608136"/>
              <a:gd name="connsiteX20" fmla="*/ 464226 w 525386"/>
              <a:gd name="connsiteY20" fmla="*/ 607387 h 608136"/>
              <a:gd name="connsiteX21" fmla="*/ 452817 w 525386"/>
              <a:gd name="connsiteY21" fmla="*/ 604399 h 608136"/>
              <a:gd name="connsiteX22" fmla="*/ 447580 w 525386"/>
              <a:gd name="connsiteY22" fmla="*/ 602344 h 608136"/>
              <a:gd name="connsiteX23" fmla="*/ 443840 w 525386"/>
              <a:gd name="connsiteY23" fmla="*/ 600570 h 608136"/>
              <a:gd name="connsiteX24" fmla="*/ 429064 w 525386"/>
              <a:gd name="connsiteY24" fmla="*/ 593753 h 608136"/>
              <a:gd name="connsiteX25" fmla="*/ 370148 w 525386"/>
              <a:gd name="connsiteY25" fmla="*/ 566204 h 608136"/>
              <a:gd name="connsiteX26" fmla="*/ 261482 w 525386"/>
              <a:gd name="connsiteY26" fmla="*/ 515028 h 608136"/>
              <a:gd name="connsiteX27" fmla="*/ 226880 w 525386"/>
              <a:gd name="connsiteY27" fmla="*/ 532305 h 608136"/>
              <a:gd name="connsiteX28" fmla="*/ 139910 w 525386"/>
              <a:gd name="connsiteY28" fmla="*/ 573581 h 608136"/>
              <a:gd name="connsiteX29" fmla="*/ 96144 w 525386"/>
              <a:gd name="connsiteY29" fmla="*/ 593472 h 608136"/>
              <a:gd name="connsiteX30" fmla="*/ 72952 w 525386"/>
              <a:gd name="connsiteY30" fmla="*/ 603838 h 608136"/>
              <a:gd name="connsiteX31" fmla="*/ 67154 w 525386"/>
              <a:gd name="connsiteY31" fmla="*/ 605893 h 608136"/>
              <a:gd name="connsiteX32" fmla="*/ 57241 w 525386"/>
              <a:gd name="connsiteY32" fmla="*/ 607947 h 608136"/>
              <a:gd name="connsiteX33" fmla="*/ 39660 w 525386"/>
              <a:gd name="connsiteY33" fmla="*/ 606547 h 608136"/>
              <a:gd name="connsiteX34" fmla="*/ 11885 w 525386"/>
              <a:gd name="connsiteY34" fmla="*/ 586749 h 608136"/>
              <a:gd name="connsiteX35" fmla="*/ 5526 w 525386"/>
              <a:gd name="connsiteY35" fmla="*/ 561721 h 608136"/>
              <a:gd name="connsiteX36" fmla="*/ 7864 w 525386"/>
              <a:gd name="connsiteY36" fmla="*/ 552383 h 608136"/>
              <a:gd name="connsiteX37" fmla="*/ 11979 w 525386"/>
              <a:gd name="connsiteY37" fmla="*/ 546406 h 608136"/>
              <a:gd name="connsiteX38" fmla="*/ 20582 w 525386"/>
              <a:gd name="connsiteY38" fmla="*/ 543044 h 608136"/>
              <a:gd name="connsiteX39" fmla="*/ 30962 w 525386"/>
              <a:gd name="connsiteY39" fmla="*/ 557145 h 608136"/>
              <a:gd name="connsiteX40" fmla="*/ 37696 w 525386"/>
              <a:gd name="connsiteY40" fmla="*/ 565177 h 608136"/>
              <a:gd name="connsiteX41" fmla="*/ 47421 w 525386"/>
              <a:gd name="connsiteY41" fmla="*/ 569939 h 608136"/>
              <a:gd name="connsiteX42" fmla="*/ 52939 w 525386"/>
              <a:gd name="connsiteY42" fmla="*/ 569659 h 608136"/>
              <a:gd name="connsiteX43" fmla="*/ 53126 w 525386"/>
              <a:gd name="connsiteY43" fmla="*/ 569566 h 608136"/>
              <a:gd name="connsiteX44" fmla="*/ 53313 w 525386"/>
              <a:gd name="connsiteY44" fmla="*/ 569566 h 608136"/>
              <a:gd name="connsiteX45" fmla="*/ 54061 w 525386"/>
              <a:gd name="connsiteY45" fmla="*/ 569192 h 608136"/>
              <a:gd name="connsiteX46" fmla="*/ 55744 w 525386"/>
              <a:gd name="connsiteY46" fmla="*/ 568445 h 608136"/>
              <a:gd name="connsiteX47" fmla="*/ 57241 w 525386"/>
              <a:gd name="connsiteY47" fmla="*/ 567791 h 608136"/>
              <a:gd name="connsiteX48" fmla="*/ 57428 w 525386"/>
              <a:gd name="connsiteY48" fmla="*/ 567791 h 608136"/>
              <a:gd name="connsiteX49" fmla="*/ 57615 w 525386"/>
              <a:gd name="connsiteY49" fmla="*/ 567698 h 608136"/>
              <a:gd name="connsiteX50" fmla="*/ 60981 w 525386"/>
              <a:gd name="connsiteY50" fmla="*/ 565924 h 608136"/>
              <a:gd name="connsiteX51" fmla="*/ 87727 w 525386"/>
              <a:gd name="connsiteY51" fmla="*/ 551729 h 608136"/>
              <a:gd name="connsiteX52" fmla="*/ 141406 w 525386"/>
              <a:gd name="connsiteY52" fmla="*/ 523993 h 608136"/>
              <a:gd name="connsiteX53" fmla="*/ 250166 w 525386"/>
              <a:gd name="connsiteY53" fmla="*/ 470203 h 608136"/>
              <a:gd name="connsiteX54" fmla="*/ 250447 w 525386"/>
              <a:gd name="connsiteY54" fmla="*/ 470110 h 608136"/>
              <a:gd name="connsiteX55" fmla="*/ 272236 w 525386"/>
              <a:gd name="connsiteY55" fmla="*/ 470203 h 608136"/>
              <a:gd name="connsiteX56" fmla="*/ 383054 w 525386"/>
              <a:gd name="connsiteY56" fmla="*/ 526141 h 608136"/>
              <a:gd name="connsiteX57" fmla="*/ 434488 w 525386"/>
              <a:gd name="connsiteY57" fmla="*/ 552756 h 608136"/>
              <a:gd name="connsiteX58" fmla="*/ 461047 w 525386"/>
              <a:gd name="connsiteY58" fmla="*/ 565083 h 608136"/>
              <a:gd name="connsiteX59" fmla="*/ 466471 w 525386"/>
              <a:gd name="connsiteY59" fmla="*/ 567418 h 608136"/>
              <a:gd name="connsiteX60" fmla="*/ 467873 w 525386"/>
              <a:gd name="connsiteY60" fmla="*/ 567978 h 608136"/>
              <a:gd name="connsiteX61" fmla="*/ 469089 w 525386"/>
              <a:gd name="connsiteY61" fmla="*/ 568072 h 608136"/>
              <a:gd name="connsiteX62" fmla="*/ 471521 w 525386"/>
              <a:gd name="connsiteY62" fmla="*/ 568352 h 608136"/>
              <a:gd name="connsiteX63" fmla="*/ 473858 w 525386"/>
              <a:gd name="connsiteY63" fmla="*/ 567978 h 608136"/>
              <a:gd name="connsiteX64" fmla="*/ 478347 w 525386"/>
              <a:gd name="connsiteY64" fmla="*/ 565737 h 608136"/>
              <a:gd name="connsiteX65" fmla="*/ 481807 w 525386"/>
              <a:gd name="connsiteY65" fmla="*/ 561721 h 608136"/>
              <a:gd name="connsiteX66" fmla="*/ 483491 w 525386"/>
              <a:gd name="connsiteY66" fmla="*/ 556959 h 608136"/>
              <a:gd name="connsiteX67" fmla="*/ 483584 w 525386"/>
              <a:gd name="connsiteY67" fmla="*/ 554717 h 608136"/>
              <a:gd name="connsiteX68" fmla="*/ 483865 w 525386"/>
              <a:gd name="connsiteY68" fmla="*/ 554717 h 608136"/>
              <a:gd name="connsiteX69" fmla="*/ 483304 w 525386"/>
              <a:gd name="connsiteY69" fmla="*/ 553223 h 608136"/>
              <a:gd name="connsiteX70" fmla="*/ 440473 w 525386"/>
              <a:gd name="connsiteY70" fmla="*/ 447044 h 608136"/>
              <a:gd name="connsiteX71" fmla="*/ 355934 w 525386"/>
              <a:gd name="connsiteY71" fmla="*/ 230482 h 608136"/>
              <a:gd name="connsiteX72" fmla="*/ 305154 w 525386"/>
              <a:gd name="connsiteY72" fmla="*/ 57065 h 608136"/>
              <a:gd name="connsiteX73" fmla="*/ 312168 w 525386"/>
              <a:gd name="connsiteY73" fmla="*/ 34372 h 608136"/>
              <a:gd name="connsiteX74" fmla="*/ 253885 w 525386"/>
              <a:gd name="connsiteY74" fmla="*/ 161 h 608136"/>
              <a:gd name="connsiteX75" fmla="*/ 272869 w 525386"/>
              <a:gd name="connsiteY75" fmla="*/ 1748 h 608136"/>
              <a:gd name="connsiteX76" fmla="*/ 297279 w 525386"/>
              <a:gd name="connsiteY76" fmla="*/ 23695 h 608136"/>
              <a:gd name="connsiteX77" fmla="*/ 296998 w 525386"/>
              <a:gd name="connsiteY77" fmla="*/ 33967 h 608136"/>
              <a:gd name="connsiteX78" fmla="*/ 292041 w 525386"/>
              <a:gd name="connsiteY78" fmla="*/ 39851 h 608136"/>
              <a:gd name="connsiteX79" fmla="*/ 284466 w 525386"/>
              <a:gd name="connsiteY79" fmla="*/ 41438 h 608136"/>
              <a:gd name="connsiteX80" fmla="*/ 277452 w 525386"/>
              <a:gd name="connsiteY80" fmla="*/ 40318 h 608136"/>
              <a:gd name="connsiteX81" fmla="*/ 265107 w 525386"/>
              <a:gd name="connsiteY81" fmla="*/ 38450 h 608136"/>
              <a:gd name="connsiteX82" fmla="*/ 255662 w 525386"/>
              <a:gd name="connsiteY82" fmla="*/ 40971 h 608136"/>
              <a:gd name="connsiteX83" fmla="*/ 253978 w 525386"/>
              <a:gd name="connsiteY83" fmla="*/ 42372 h 608136"/>
              <a:gd name="connsiteX84" fmla="*/ 253230 w 525386"/>
              <a:gd name="connsiteY84" fmla="*/ 42932 h 608136"/>
              <a:gd name="connsiteX85" fmla="*/ 252669 w 525386"/>
              <a:gd name="connsiteY85" fmla="*/ 43866 h 608136"/>
              <a:gd name="connsiteX86" fmla="*/ 252295 w 525386"/>
              <a:gd name="connsiteY86" fmla="*/ 44427 h 608136"/>
              <a:gd name="connsiteX87" fmla="*/ 252108 w 525386"/>
              <a:gd name="connsiteY87" fmla="*/ 44427 h 608136"/>
              <a:gd name="connsiteX88" fmla="*/ 251547 w 525386"/>
              <a:gd name="connsiteY88" fmla="*/ 45827 h 608136"/>
              <a:gd name="connsiteX89" fmla="*/ 250424 w 525386"/>
              <a:gd name="connsiteY89" fmla="*/ 48144 h 608136"/>
              <a:gd name="connsiteX90" fmla="*/ 250424 w 525386"/>
              <a:gd name="connsiteY90" fmla="*/ 48069 h 608136"/>
              <a:gd name="connsiteX91" fmla="*/ 249770 w 525386"/>
              <a:gd name="connsiteY91" fmla="*/ 49470 h 608136"/>
              <a:gd name="connsiteX92" fmla="*/ 250144 w 525386"/>
              <a:gd name="connsiteY92" fmla="*/ 48723 h 608136"/>
              <a:gd name="connsiteX93" fmla="*/ 250424 w 525386"/>
              <a:gd name="connsiteY93" fmla="*/ 48144 h 608136"/>
              <a:gd name="connsiteX94" fmla="*/ 250424 w 525386"/>
              <a:gd name="connsiteY94" fmla="*/ 48162 h 608136"/>
              <a:gd name="connsiteX95" fmla="*/ 250237 w 525386"/>
              <a:gd name="connsiteY95" fmla="*/ 48536 h 608136"/>
              <a:gd name="connsiteX96" fmla="*/ 249770 w 525386"/>
              <a:gd name="connsiteY96" fmla="*/ 50030 h 608136"/>
              <a:gd name="connsiteX97" fmla="*/ 248647 w 525386"/>
              <a:gd name="connsiteY97" fmla="*/ 52925 h 608136"/>
              <a:gd name="connsiteX98" fmla="*/ 246403 w 525386"/>
              <a:gd name="connsiteY98" fmla="*/ 58808 h 608136"/>
              <a:gd name="connsiteX99" fmla="*/ 241914 w 525386"/>
              <a:gd name="connsiteY99" fmla="*/ 70482 h 608136"/>
              <a:gd name="connsiteX100" fmla="*/ 232562 w 525386"/>
              <a:gd name="connsiteY100" fmla="*/ 93735 h 608136"/>
              <a:gd name="connsiteX101" fmla="*/ 192535 w 525386"/>
              <a:gd name="connsiteY101" fmla="*/ 185629 h 608136"/>
              <a:gd name="connsiteX102" fmla="*/ 179068 w 525386"/>
              <a:gd name="connsiteY102" fmla="*/ 214299 h 608136"/>
              <a:gd name="connsiteX103" fmla="*/ 76288 w 525386"/>
              <a:gd name="connsiteY103" fmla="*/ 447302 h 608136"/>
              <a:gd name="connsiteX104" fmla="*/ 19988 w 525386"/>
              <a:gd name="connsiteY104" fmla="*/ 530230 h 608136"/>
              <a:gd name="connsiteX105" fmla="*/ 2125 w 525386"/>
              <a:gd name="connsiteY105" fmla="*/ 533592 h 608136"/>
              <a:gd name="connsiteX106" fmla="*/ 1003 w 525386"/>
              <a:gd name="connsiteY106" fmla="*/ 518090 h 608136"/>
              <a:gd name="connsiteX107" fmla="*/ 127350 w 525386"/>
              <a:gd name="connsiteY107" fmla="*/ 239327 h 608136"/>
              <a:gd name="connsiteX108" fmla="*/ 188046 w 525386"/>
              <a:gd name="connsiteY108" fmla="*/ 81782 h 608136"/>
              <a:gd name="connsiteX109" fmla="*/ 209369 w 525386"/>
              <a:gd name="connsiteY109" fmla="*/ 33780 h 608136"/>
              <a:gd name="connsiteX110" fmla="*/ 210117 w 525386"/>
              <a:gd name="connsiteY110" fmla="*/ 32286 h 608136"/>
              <a:gd name="connsiteX111" fmla="*/ 211145 w 525386"/>
              <a:gd name="connsiteY111" fmla="*/ 30138 h 608136"/>
              <a:gd name="connsiteX112" fmla="*/ 211520 w 525386"/>
              <a:gd name="connsiteY112" fmla="*/ 29391 h 608136"/>
              <a:gd name="connsiteX113" fmla="*/ 213109 w 525386"/>
              <a:gd name="connsiteY113" fmla="*/ 26496 h 608136"/>
              <a:gd name="connsiteX114" fmla="*/ 213951 w 525386"/>
              <a:gd name="connsiteY114" fmla="*/ 25002 h 608136"/>
              <a:gd name="connsiteX115" fmla="*/ 215634 w 525386"/>
              <a:gd name="connsiteY115" fmla="*/ 22574 h 608136"/>
              <a:gd name="connsiteX116" fmla="*/ 219188 w 525386"/>
              <a:gd name="connsiteY116" fmla="*/ 17811 h 608136"/>
              <a:gd name="connsiteX117" fmla="*/ 235180 w 525386"/>
              <a:gd name="connsiteY117" fmla="*/ 5577 h 608136"/>
              <a:gd name="connsiteX118" fmla="*/ 253885 w 525386"/>
              <a:gd name="connsiteY118" fmla="*/ 161 h 60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525386" h="608136">
                <a:moveTo>
                  <a:pt x="312168" y="34372"/>
                </a:moveTo>
                <a:cubicBezTo>
                  <a:pt x="316470" y="36987"/>
                  <a:pt x="325447" y="47352"/>
                  <a:pt x="328627" y="55103"/>
                </a:cubicBezTo>
                <a:cubicBezTo>
                  <a:pt x="363134" y="141765"/>
                  <a:pt x="400541" y="227774"/>
                  <a:pt x="436452" y="314062"/>
                </a:cubicBezTo>
                <a:cubicBezTo>
                  <a:pt x="454407" y="357300"/>
                  <a:pt x="472082" y="400444"/>
                  <a:pt x="488821" y="443962"/>
                </a:cubicBezTo>
                <a:cubicBezTo>
                  <a:pt x="497331" y="465627"/>
                  <a:pt x="505374" y="487386"/>
                  <a:pt x="513229" y="509145"/>
                </a:cubicBezTo>
                <a:lnTo>
                  <a:pt x="519121" y="525581"/>
                </a:lnTo>
                <a:lnTo>
                  <a:pt x="522020" y="533799"/>
                </a:lnTo>
                <a:lnTo>
                  <a:pt x="522113" y="534359"/>
                </a:lnTo>
                <a:lnTo>
                  <a:pt x="522581" y="535853"/>
                </a:lnTo>
                <a:lnTo>
                  <a:pt x="522581" y="535947"/>
                </a:lnTo>
                <a:lnTo>
                  <a:pt x="522768" y="536227"/>
                </a:lnTo>
                <a:lnTo>
                  <a:pt x="522955" y="537161"/>
                </a:lnTo>
                <a:lnTo>
                  <a:pt x="523516" y="539309"/>
                </a:lnTo>
                <a:lnTo>
                  <a:pt x="523983" y="541457"/>
                </a:lnTo>
                <a:lnTo>
                  <a:pt x="524638" y="545192"/>
                </a:lnTo>
                <a:cubicBezTo>
                  <a:pt x="525012" y="547620"/>
                  <a:pt x="525386" y="550422"/>
                  <a:pt x="525386" y="552663"/>
                </a:cubicBezTo>
                <a:cubicBezTo>
                  <a:pt x="525386" y="554904"/>
                  <a:pt x="525199" y="556959"/>
                  <a:pt x="525106" y="559200"/>
                </a:cubicBezTo>
                <a:cubicBezTo>
                  <a:pt x="524451" y="563589"/>
                  <a:pt x="523703" y="567978"/>
                  <a:pt x="522020" y="571900"/>
                </a:cubicBezTo>
                <a:cubicBezTo>
                  <a:pt x="518840" y="579932"/>
                  <a:pt x="513884" y="587122"/>
                  <a:pt x="507618" y="592445"/>
                </a:cubicBezTo>
                <a:cubicBezTo>
                  <a:pt x="502007" y="597862"/>
                  <a:pt x="495461" y="602157"/>
                  <a:pt x="487979" y="604959"/>
                </a:cubicBezTo>
                <a:cubicBezTo>
                  <a:pt x="480498" y="607387"/>
                  <a:pt x="472269" y="608321"/>
                  <a:pt x="464226" y="607387"/>
                </a:cubicBezTo>
                <a:cubicBezTo>
                  <a:pt x="460392" y="606547"/>
                  <a:pt x="456371" y="606080"/>
                  <a:pt x="452817" y="604399"/>
                </a:cubicBezTo>
                <a:cubicBezTo>
                  <a:pt x="451040" y="603652"/>
                  <a:pt x="448889" y="602904"/>
                  <a:pt x="447580" y="602344"/>
                </a:cubicBezTo>
                <a:lnTo>
                  <a:pt x="443840" y="600570"/>
                </a:lnTo>
                <a:lnTo>
                  <a:pt x="429064" y="593753"/>
                </a:lnTo>
                <a:lnTo>
                  <a:pt x="370148" y="566204"/>
                </a:lnTo>
                <a:cubicBezTo>
                  <a:pt x="333957" y="549114"/>
                  <a:pt x="297673" y="532118"/>
                  <a:pt x="261482" y="515028"/>
                </a:cubicBezTo>
                <a:cubicBezTo>
                  <a:pt x="249886" y="520725"/>
                  <a:pt x="238476" y="526608"/>
                  <a:pt x="226880" y="532305"/>
                </a:cubicBezTo>
                <a:cubicBezTo>
                  <a:pt x="198171" y="546499"/>
                  <a:pt x="169087" y="560227"/>
                  <a:pt x="139910" y="573581"/>
                </a:cubicBezTo>
                <a:cubicBezTo>
                  <a:pt x="125321" y="580305"/>
                  <a:pt x="110732" y="586842"/>
                  <a:pt x="96144" y="593472"/>
                </a:cubicBezTo>
                <a:lnTo>
                  <a:pt x="72952" y="603838"/>
                </a:lnTo>
                <a:cubicBezTo>
                  <a:pt x="70988" y="604585"/>
                  <a:pt x="69491" y="605146"/>
                  <a:pt x="67154" y="605893"/>
                </a:cubicBezTo>
                <a:cubicBezTo>
                  <a:pt x="63880" y="606827"/>
                  <a:pt x="60420" y="607667"/>
                  <a:pt x="57241" y="607947"/>
                </a:cubicBezTo>
                <a:cubicBezTo>
                  <a:pt x="51443" y="608414"/>
                  <a:pt x="45271" y="608041"/>
                  <a:pt x="39660" y="606547"/>
                </a:cubicBezTo>
                <a:cubicBezTo>
                  <a:pt x="26941" y="603278"/>
                  <a:pt x="17403" y="595340"/>
                  <a:pt x="11885" y="586749"/>
                </a:cubicBezTo>
                <a:cubicBezTo>
                  <a:pt x="6274" y="578157"/>
                  <a:pt x="4684" y="568912"/>
                  <a:pt x="5526" y="561721"/>
                </a:cubicBezTo>
                <a:cubicBezTo>
                  <a:pt x="5619" y="558079"/>
                  <a:pt x="7022" y="554998"/>
                  <a:pt x="7864" y="552383"/>
                </a:cubicBezTo>
                <a:cubicBezTo>
                  <a:pt x="9267" y="549861"/>
                  <a:pt x="10669" y="547900"/>
                  <a:pt x="11979" y="546406"/>
                </a:cubicBezTo>
                <a:cubicBezTo>
                  <a:pt x="15252" y="543511"/>
                  <a:pt x="18151" y="542577"/>
                  <a:pt x="20582" y="543044"/>
                </a:cubicBezTo>
                <a:cubicBezTo>
                  <a:pt x="26380" y="544258"/>
                  <a:pt x="27596" y="551356"/>
                  <a:pt x="30962" y="557145"/>
                </a:cubicBezTo>
                <a:cubicBezTo>
                  <a:pt x="32739" y="560134"/>
                  <a:pt x="34797" y="562842"/>
                  <a:pt x="37696" y="565177"/>
                </a:cubicBezTo>
                <a:cubicBezTo>
                  <a:pt x="40408" y="567605"/>
                  <a:pt x="44055" y="569472"/>
                  <a:pt x="47421" y="569939"/>
                </a:cubicBezTo>
                <a:cubicBezTo>
                  <a:pt x="49292" y="570406"/>
                  <a:pt x="51536" y="569939"/>
                  <a:pt x="52939" y="569659"/>
                </a:cubicBezTo>
                <a:cubicBezTo>
                  <a:pt x="52939" y="569566"/>
                  <a:pt x="53032" y="569566"/>
                  <a:pt x="53126" y="569566"/>
                </a:cubicBezTo>
                <a:lnTo>
                  <a:pt x="53313" y="569566"/>
                </a:lnTo>
                <a:lnTo>
                  <a:pt x="54061" y="569192"/>
                </a:lnTo>
                <a:lnTo>
                  <a:pt x="55744" y="568445"/>
                </a:lnTo>
                <a:lnTo>
                  <a:pt x="57241" y="567791"/>
                </a:lnTo>
                <a:lnTo>
                  <a:pt x="57428" y="567791"/>
                </a:lnTo>
                <a:lnTo>
                  <a:pt x="57615" y="567698"/>
                </a:lnTo>
                <a:lnTo>
                  <a:pt x="60981" y="565924"/>
                </a:lnTo>
                <a:lnTo>
                  <a:pt x="87727" y="551729"/>
                </a:lnTo>
                <a:cubicBezTo>
                  <a:pt x="105495" y="542390"/>
                  <a:pt x="123451" y="533052"/>
                  <a:pt x="141406" y="523993"/>
                </a:cubicBezTo>
                <a:cubicBezTo>
                  <a:pt x="177503" y="505690"/>
                  <a:pt x="213788" y="487853"/>
                  <a:pt x="250166" y="470203"/>
                </a:cubicBezTo>
                <a:lnTo>
                  <a:pt x="250447" y="470110"/>
                </a:lnTo>
                <a:cubicBezTo>
                  <a:pt x="257554" y="466561"/>
                  <a:pt x="265596" y="466935"/>
                  <a:pt x="272236" y="470203"/>
                </a:cubicBezTo>
                <a:cubicBezTo>
                  <a:pt x="309269" y="488600"/>
                  <a:pt x="346208" y="507277"/>
                  <a:pt x="383054" y="526141"/>
                </a:cubicBezTo>
                <a:cubicBezTo>
                  <a:pt x="400261" y="534920"/>
                  <a:pt x="417374" y="543885"/>
                  <a:pt x="434488" y="552756"/>
                </a:cubicBezTo>
                <a:lnTo>
                  <a:pt x="461047" y="565083"/>
                </a:lnTo>
                <a:cubicBezTo>
                  <a:pt x="463010" y="565924"/>
                  <a:pt x="466097" y="567605"/>
                  <a:pt x="466471" y="567418"/>
                </a:cubicBezTo>
                <a:cubicBezTo>
                  <a:pt x="467032" y="567605"/>
                  <a:pt x="467499" y="567698"/>
                  <a:pt x="467873" y="567978"/>
                </a:cubicBezTo>
                <a:cubicBezTo>
                  <a:pt x="468247" y="567978"/>
                  <a:pt x="468715" y="567978"/>
                  <a:pt x="469089" y="568072"/>
                </a:cubicBezTo>
                <a:cubicBezTo>
                  <a:pt x="469837" y="568445"/>
                  <a:pt x="470772" y="568072"/>
                  <a:pt x="471521" y="568352"/>
                </a:cubicBezTo>
                <a:cubicBezTo>
                  <a:pt x="472362" y="568072"/>
                  <a:pt x="473110" y="568352"/>
                  <a:pt x="473858" y="567978"/>
                </a:cubicBezTo>
                <a:cubicBezTo>
                  <a:pt x="475355" y="567698"/>
                  <a:pt x="476851" y="566577"/>
                  <a:pt x="478347" y="565737"/>
                </a:cubicBezTo>
                <a:cubicBezTo>
                  <a:pt x="479750" y="564430"/>
                  <a:pt x="480966" y="563216"/>
                  <a:pt x="481807" y="561721"/>
                </a:cubicBezTo>
                <a:cubicBezTo>
                  <a:pt x="482462" y="560227"/>
                  <a:pt x="483304" y="558826"/>
                  <a:pt x="483491" y="556959"/>
                </a:cubicBezTo>
                <a:cubicBezTo>
                  <a:pt x="483865" y="556212"/>
                  <a:pt x="483304" y="555464"/>
                  <a:pt x="483584" y="554717"/>
                </a:cubicBezTo>
                <a:lnTo>
                  <a:pt x="483865" y="554717"/>
                </a:lnTo>
                <a:cubicBezTo>
                  <a:pt x="483865" y="554624"/>
                  <a:pt x="483491" y="553784"/>
                  <a:pt x="483304" y="553223"/>
                </a:cubicBezTo>
                <a:cubicBezTo>
                  <a:pt x="468996" y="517737"/>
                  <a:pt x="454781" y="482437"/>
                  <a:pt x="440473" y="447044"/>
                </a:cubicBezTo>
                <a:cubicBezTo>
                  <a:pt x="411763" y="374950"/>
                  <a:pt x="384082" y="302576"/>
                  <a:pt x="355934" y="230482"/>
                </a:cubicBezTo>
                <a:cubicBezTo>
                  <a:pt x="332554" y="170622"/>
                  <a:pt x="313383" y="110108"/>
                  <a:pt x="305154" y="57065"/>
                </a:cubicBezTo>
                <a:cubicBezTo>
                  <a:pt x="302629" y="41002"/>
                  <a:pt x="303377" y="29142"/>
                  <a:pt x="312168" y="34372"/>
                </a:cubicBezTo>
                <a:close/>
                <a:moveTo>
                  <a:pt x="253885" y="161"/>
                </a:moveTo>
                <a:cubicBezTo>
                  <a:pt x="260244" y="-213"/>
                  <a:pt x="266697" y="-26"/>
                  <a:pt x="272869" y="1748"/>
                </a:cubicBezTo>
                <a:cubicBezTo>
                  <a:pt x="286804" y="5204"/>
                  <a:pt x="295315" y="15850"/>
                  <a:pt x="297279" y="23695"/>
                </a:cubicBezTo>
                <a:cubicBezTo>
                  <a:pt x="298307" y="27804"/>
                  <a:pt x="298120" y="31259"/>
                  <a:pt x="296998" y="33967"/>
                </a:cubicBezTo>
                <a:cubicBezTo>
                  <a:pt x="296063" y="36769"/>
                  <a:pt x="294286" y="38637"/>
                  <a:pt x="292041" y="39851"/>
                </a:cubicBezTo>
                <a:cubicBezTo>
                  <a:pt x="289516" y="41251"/>
                  <a:pt x="286898" y="41625"/>
                  <a:pt x="284466" y="41438"/>
                </a:cubicBezTo>
                <a:cubicBezTo>
                  <a:pt x="282035" y="41345"/>
                  <a:pt x="279790" y="40691"/>
                  <a:pt x="277452" y="40318"/>
                </a:cubicBezTo>
                <a:cubicBezTo>
                  <a:pt x="272869" y="39477"/>
                  <a:pt x="269129" y="38637"/>
                  <a:pt x="265107" y="38450"/>
                </a:cubicBezTo>
                <a:cubicBezTo>
                  <a:pt x="261647" y="38356"/>
                  <a:pt x="258000" y="39197"/>
                  <a:pt x="255662" y="40971"/>
                </a:cubicBezTo>
                <a:cubicBezTo>
                  <a:pt x="255100" y="41438"/>
                  <a:pt x="254352" y="41718"/>
                  <a:pt x="253978" y="42372"/>
                </a:cubicBezTo>
                <a:cubicBezTo>
                  <a:pt x="253791" y="42559"/>
                  <a:pt x="253511" y="42746"/>
                  <a:pt x="253230" y="42932"/>
                </a:cubicBezTo>
                <a:cubicBezTo>
                  <a:pt x="253043" y="43213"/>
                  <a:pt x="252856" y="43586"/>
                  <a:pt x="252669" y="43866"/>
                </a:cubicBezTo>
                <a:cubicBezTo>
                  <a:pt x="252108" y="44240"/>
                  <a:pt x="252295" y="44427"/>
                  <a:pt x="252295" y="44427"/>
                </a:cubicBezTo>
                <a:lnTo>
                  <a:pt x="252108" y="44427"/>
                </a:lnTo>
                <a:lnTo>
                  <a:pt x="251547" y="45827"/>
                </a:lnTo>
                <a:lnTo>
                  <a:pt x="250424" y="48144"/>
                </a:lnTo>
                <a:lnTo>
                  <a:pt x="250424" y="48069"/>
                </a:lnTo>
                <a:cubicBezTo>
                  <a:pt x="250050" y="48816"/>
                  <a:pt x="249863" y="49189"/>
                  <a:pt x="249770" y="49470"/>
                </a:cubicBezTo>
                <a:lnTo>
                  <a:pt x="250144" y="48723"/>
                </a:lnTo>
                <a:lnTo>
                  <a:pt x="250424" y="48144"/>
                </a:lnTo>
                <a:lnTo>
                  <a:pt x="250424" y="48162"/>
                </a:lnTo>
                <a:lnTo>
                  <a:pt x="250237" y="48536"/>
                </a:lnTo>
                <a:lnTo>
                  <a:pt x="249770" y="50030"/>
                </a:lnTo>
                <a:lnTo>
                  <a:pt x="248647" y="52925"/>
                </a:lnTo>
                <a:lnTo>
                  <a:pt x="246403" y="58808"/>
                </a:lnTo>
                <a:lnTo>
                  <a:pt x="241914" y="70482"/>
                </a:lnTo>
                <a:lnTo>
                  <a:pt x="232562" y="93735"/>
                </a:lnTo>
                <a:cubicBezTo>
                  <a:pt x="219843" y="124647"/>
                  <a:pt x="206376" y="155278"/>
                  <a:pt x="192535" y="185629"/>
                </a:cubicBezTo>
                <a:cubicBezTo>
                  <a:pt x="188046" y="195248"/>
                  <a:pt x="183557" y="204680"/>
                  <a:pt x="179068" y="214299"/>
                </a:cubicBezTo>
                <a:cubicBezTo>
                  <a:pt x="149983" y="294519"/>
                  <a:pt x="112200" y="370537"/>
                  <a:pt x="76288" y="447302"/>
                </a:cubicBezTo>
                <a:cubicBezTo>
                  <a:pt x="61324" y="479147"/>
                  <a:pt x="42807" y="508938"/>
                  <a:pt x="19988" y="530230"/>
                </a:cubicBezTo>
                <a:cubicBezTo>
                  <a:pt x="12974" y="536674"/>
                  <a:pt x="5960" y="540036"/>
                  <a:pt x="2125" y="533592"/>
                </a:cubicBezTo>
                <a:cubicBezTo>
                  <a:pt x="255" y="530324"/>
                  <a:pt x="-961" y="522106"/>
                  <a:pt x="1003" y="518090"/>
                </a:cubicBezTo>
                <a:cubicBezTo>
                  <a:pt x="43181" y="425263"/>
                  <a:pt x="75353" y="326832"/>
                  <a:pt x="127350" y="239327"/>
                </a:cubicBezTo>
                <a:cubicBezTo>
                  <a:pt x="147364" y="186750"/>
                  <a:pt x="166723" y="133986"/>
                  <a:pt x="188046" y="81782"/>
                </a:cubicBezTo>
                <a:cubicBezTo>
                  <a:pt x="194686" y="65626"/>
                  <a:pt x="201887" y="49563"/>
                  <a:pt x="209369" y="33780"/>
                </a:cubicBezTo>
                <a:lnTo>
                  <a:pt x="210117" y="32286"/>
                </a:lnTo>
                <a:lnTo>
                  <a:pt x="211145" y="30138"/>
                </a:lnTo>
                <a:lnTo>
                  <a:pt x="211520" y="29391"/>
                </a:lnTo>
                <a:lnTo>
                  <a:pt x="213109" y="26496"/>
                </a:lnTo>
                <a:lnTo>
                  <a:pt x="213951" y="25002"/>
                </a:lnTo>
                <a:lnTo>
                  <a:pt x="215634" y="22574"/>
                </a:lnTo>
                <a:cubicBezTo>
                  <a:pt x="216850" y="20893"/>
                  <a:pt x="217972" y="19305"/>
                  <a:pt x="219188" y="17811"/>
                </a:cubicBezTo>
                <a:cubicBezTo>
                  <a:pt x="223958" y="12675"/>
                  <a:pt x="229195" y="8472"/>
                  <a:pt x="235180" y="5577"/>
                </a:cubicBezTo>
                <a:cubicBezTo>
                  <a:pt x="241072" y="2402"/>
                  <a:pt x="247525" y="1001"/>
                  <a:pt x="253885" y="16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</p:sp>
      <p:sp>
        <p:nvSpPr>
          <p:cNvPr id="259" name="cursor_158778"/>
          <p:cNvSpPr>
            <a:spLocks noChangeAspect="1"/>
          </p:cNvSpPr>
          <p:nvPr/>
        </p:nvSpPr>
        <p:spPr bwMode="auto">
          <a:xfrm rot="5400000">
            <a:off x="520380" y="2808501"/>
            <a:ext cx="126095" cy="145955"/>
          </a:xfrm>
          <a:custGeom>
            <a:avLst/>
            <a:gdLst>
              <a:gd name="connsiteX0" fmla="*/ 312168 w 525386"/>
              <a:gd name="connsiteY0" fmla="*/ 34372 h 608136"/>
              <a:gd name="connsiteX1" fmla="*/ 328627 w 525386"/>
              <a:gd name="connsiteY1" fmla="*/ 55103 h 608136"/>
              <a:gd name="connsiteX2" fmla="*/ 436452 w 525386"/>
              <a:gd name="connsiteY2" fmla="*/ 314062 h 608136"/>
              <a:gd name="connsiteX3" fmla="*/ 488821 w 525386"/>
              <a:gd name="connsiteY3" fmla="*/ 443962 h 608136"/>
              <a:gd name="connsiteX4" fmla="*/ 513229 w 525386"/>
              <a:gd name="connsiteY4" fmla="*/ 509145 h 608136"/>
              <a:gd name="connsiteX5" fmla="*/ 519121 w 525386"/>
              <a:gd name="connsiteY5" fmla="*/ 525581 h 608136"/>
              <a:gd name="connsiteX6" fmla="*/ 522020 w 525386"/>
              <a:gd name="connsiteY6" fmla="*/ 533799 h 608136"/>
              <a:gd name="connsiteX7" fmla="*/ 522113 w 525386"/>
              <a:gd name="connsiteY7" fmla="*/ 534359 h 608136"/>
              <a:gd name="connsiteX8" fmla="*/ 522581 w 525386"/>
              <a:gd name="connsiteY8" fmla="*/ 535853 h 608136"/>
              <a:gd name="connsiteX9" fmla="*/ 522581 w 525386"/>
              <a:gd name="connsiteY9" fmla="*/ 535947 h 608136"/>
              <a:gd name="connsiteX10" fmla="*/ 522768 w 525386"/>
              <a:gd name="connsiteY10" fmla="*/ 536227 h 608136"/>
              <a:gd name="connsiteX11" fmla="*/ 522955 w 525386"/>
              <a:gd name="connsiteY11" fmla="*/ 537161 h 608136"/>
              <a:gd name="connsiteX12" fmla="*/ 523516 w 525386"/>
              <a:gd name="connsiteY12" fmla="*/ 539309 h 608136"/>
              <a:gd name="connsiteX13" fmla="*/ 523983 w 525386"/>
              <a:gd name="connsiteY13" fmla="*/ 541457 h 608136"/>
              <a:gd name="connsiteX14" fmla="*/ 524638 w 525386"/>
              <a:gd name="connsiteY14" fmla="*/ 545192 h 608136"/>
              <a:gd name="connsiteX15" fmla="*/ 525386 w 525386"/>
              <a:gd name="connsiteY15" fmla="*/ 552663 h 608136"/>
              <a:gd name="connsiteX16" fmla="*/ 525106 w 525386"/>
              <a:gd name="connsiteY16" fmla="*/ 559200 h 608136"/>
              <a:gd name="connsiteX17" fmla="*/ 522020 w 525386"/>
              <a:gd name="connsiteY17" fmla="*/ 571900 h 608136"/>
              <a:gd name="connsiteX18" fmla="*/ 507618 w 525386"/>
              <a:gd name="connsiteY18" fmla="*/ 592445 h 608136"/>
              <a:gd name="connsiteX19" fmla="*/ 487979 w 525386"/>
              <a:gd name="connsiteY19" fmla="*/ 604959 h 608136"/>
              <a:gd name="connsiteX20" fmla="*/ 464226 w 525386"/>
              <a:gd name="connsiteY20" fmla="*/ 607387 h 608136"/>
              <a:gd name="connsiteX21" fmla="*/ 452817 w 525386"/>
              <a:gd name="connsiteY21" fmla="*/ 604399 h 608136"/>
              <a:gd name="connsiteX22" fmla="*/ 447580 w 525386"/>
              <a:gd name="connsiteY22" fmla="*/ 602344 h 608136"/>
              <a:gd name="connsiteX23" fmla="*/ 443840 w 525386"/>
              <a:gd name="connsiteY23" fmla="*/ 600570 h 608136"/>
              <a:gd name="connsiteX24" fmla="*/ 429064 w 525386"/>
              <a:gd name="connsiteY24" fmla="*/ 593753 h 608136"/>
              <a:gd name="connsiteX25" fmla="*/ 370148 w 525386"/>
              <a:gd name="connsiteY25" fmla="*/ 566204 h 608136"/>
              <a:gd name="connsiteX26" fmla="*/ 261482 w 525386"/>
              <a:gd name="connsiteY26" fmla="*/ 515028 h 608136"/>
              <a:gd name="connsiteX27" fmla="*/ 226880 w 525386"/>
              <a:gd name="connsiteY27" fmla="*/ 532305 h 608136"/>
              <a:gd name="connsiteX28" fmla="*/ 139910 w 525386"/>
              <a:gd name="connsiteY28" fmla="*/ 573581 h 608136"/>
              <a:gd name="connsiteX29" fmla="*/ 96144 w 525386"/>
              <a:gd name="connsiteY29" fmla="*/ 593472 h 608136"/>
              <a:gd name="connsiteX30" fmla="*/ 72952 w 525386"/>
              <a:gd name="connsiteY30" fmla="*/ 603838 h 608136"/>
              <a:gd name="connsiteX31" fmla="*/ 67154 w 525386"/>
              <a:gd name="connsiteY31" fmla="*/ 605893 h 608136"/>
              <a:gd name="connsiteX32" fmla="*/ 57241 w 525386"/>
              <a:gd name="connsiteY32" fmla="*/ 607947 h 608136"/>
              <a:gd name="connsiteX33" fmla="*/ 39660 w 525386"/>
              <a:gd name="connsiteY33" fmla="*/ 606547 h 608136"/>
              <a:gd name="connsiteX34" fmla="*/ 11885 w 525386"/>
              <a:gd name="connsiteY34" fmla="*/ 586749 h 608136"/>
              <a:gd name="connsiteX35" fmla="*/ 5526 w 525386"/>
              <a:gd name="connsiteY35" fmla="*/ 561721 h 608136"/>
              <a:gd name="connsiteX36" fmla="*/ 7864 w 525386"/>
              <a:gd name="connsiteY36" fmla="*/ 552383 h 608136"/>
              <a:gd name="connsiteX37" fmla="*/ 11979 w 525386"/>
              <a:gd name="connsiteY37" fmla="*/ 546406 h 608136"/>
              <a:gd name="connsiteX38" fmla="*/ 20582 w 525386"/>
              <a:gd name="connsiteY38" fmla="*/ 543044 h 608136"/>
              <a:gd name="connsiteX39" fmla="*/ 30962 w 525386"/>
              <a:gd name="connsiteY39" fmla="*/ 557145 h 608136"/>
              <a:gd name="connsiteX40" fmla="*/ 37696 w 525386"/>
              <a:gd name="connsiteY40" fmla="*/ 565177 h 608136"/>
              <a:gd name="connsiteX41" fmla="*/ 47421 w 525386"/>
              <a:gd name="connsiteY41" fmla="*/ 569939 h 608136"/>
              <a:gd name="connsiteX42" fmla="*/ 52939 w 525386"/>
              <a:gd name="connsiteY42" fmla="*/ 569659 h 608136"/>
              <a:gd name="connsiteX43" fmla="*/ 53126 w 525386"/>
              <a:gd name="connsiteY43" fmla="*/ 569566 h 608136"/>
              <a:gd name="connsiteX44" fmla="*/ 53313 w 525386"/>
              <a:gd name="connsiteY44" fmla="*/ 569566 h 608136"/>
              <a:gd name="connsiteX45" fmla="*/ 54061 w 525386"/>
              <a:gd name="connsiteY45" fmla="*/ 569192 h 608136"/>
              <a:gd name="connsiteX46" fmla="*/ 55744 w 525386"/>
              <a:gd name="connsiteY46" fmla="*/ 568445 h 608136"/>
              <a:gd name="connsiteX47" fmla="*/ 57241 w 525386"/>
              <a:gd name="connsiteY47" fmla="*/ 567791 h 608136"/>
              <a:gd name="connsiteX48" fmla="*/ 57428 w 525386"/>
              <a:gd name="connsiteY48" fmla="*/ 567791 h 608136"/>
              <a:gd name="connsiteX49" fmla="*/ 57615 w 525386"/>
              <a:gd name="connsiteY49" fmla="*/ 567698 h 608136"/>
              <a:gd name="connsiteX50" fmla="*/ 60981 w 525386"/>
              <a:gd name="connsiteY50" fmla="*/ 565924 h 608136"/>
              <a:gd name="connsiteX51" fmla="*/ 87727 w 525386"/>
              <a:gd name="connsiteY51" fmla="*/ 551729 h 608136"/>
              <a:gd name="connsiteX52" fmla="*/ 141406 w 525386"/>
              <a:gd name="connsiteY52" fmla="*/ 523993 h 608136"/>
              <a:gd name="connsiteX53" fmla="*/ 250166 w 525386"/>
              <a:gd name="connsiteY53" fmla="*/ 470203 h 608136"/>
              <a:gd name="connsiteX54" fmla="*/ 250447 w 525386"/>
              <a:gd name="connsiteY54" fmla="*/ 470110 h 608136"/>
              <a:gd name="connsiteX55" fmla="*/ 272236 w 525386"/>
              <a:gd name="connsiteY55" fmla="*/ 470203 h 608136"/>
              <a:gd name="connsiteX56" fmla="*/ 383054 w 525386"/>
              <a:gd name="connsiteY56" fmla="*/ 526141 h 608136"/>
              <a:gd name="connsiteX57" fmla="*/ 434488 w 525386"/>
              <a:gd name="connsiteY57" fmla="*/ 552756 h 608136"/>
              <a:gd name="connsiteX58" fmla="*/ 461047 w 525386"/>
              <a:gd name="connsiteY58" fmla="*/ 565083 h 608136"/>
              <a:gd name="connsiteX59" fmla="*/ 466471 w 525386"/>
              <a:gd name="connsiteY59" fmla="*/ 567418 h 608136"/>
              <a:gd name="connsiteX60" fmla="*/ 467873 w 525386"/>
              <a:gd name="connsiteY60" fmla="*/ 567978 h 608136"/>
              <a:gd name="connsiteX61" fmla="*/ 469089 w 525386"/>
              <a:gd name="connsiteY61" fmla="*/ 568072 h 608136"/>
              <a:gd name="connsiteX62" fmla="*/ 471521 w 525386"/>
              <a:gd name="connsiteY62" fmla="*/ 568352 h 608136"/>
              <a:gd name="connsiteX63" fmla="*/ 473858 w 525386"/>
              <a:gd name="connsiteY63" fmla="*/ 567978 h 608136"/>
              <a:gd name="connsiteX64" fmla="*/ 478347 w 525386"/>
              <a:gd name="connsiteY64" fmla="*/ 565737 h 608136"/>
              <a:gd name="connsiteX65" fmla="*/ 481807 w 525386"/>
              <a:gd name="connsiteY65" fmla="*/ 561721 h 608136"/>
              <a:gd name="connsiteX66" fmla="*/ 483491 w 525386"/>
              <a:gd name="connsiteY66" fmla="*/ 556959 h 608136"/>
              <a:gd name="connsiteX67" fmla="*/ 483584 w 525386"/>
              <a:gd name="connsiteY67" fmla="*/ 554717 h 608136"/>
              <a:gd name="connsiteX68" fmla="*/ 483865 w 525386"/>
              <a:gd name="connsiteY68" fmla="*/ 554717 h 608136"/>
              <a:gd name="connsiteX69" fmla="*/ 483304 w 525386"/>
              <a:gd name="connsiteY69" fmla="*/ 553223 h 608136"/>
              <a:gd name="connsiteX70" fmla="*/ 440473 w 525386"/>
              <a:gd name="connsiteY70" fmla="*/ 447044 h 608136"/>
              <a:gd name="connsiteX71" fmla="*/ 355934 w 525386"/>
              <a:gd name="connsiteY71" fmla="*/ 230482 h 608136"/>
              <a:gd name="connsiteX72" fmla="*/ 305154 w 525386"/>
              <a:gd name="connsiteY72" fmla="*/ 57065 h 608136"/>
              <a:gd name="connsiteX73" fmla="*/ 312168 w 525386"/>
              <a:gd name="connsiteY73" fmla="*/ 34372 h 608136"/>
              <a:gd name="connsiteX74" fmla="*/ 253885 w 525386"/>
              <a:gd name="connsiteY74" fmla="*/ 161 h 608136"/>
              <a:gd name="connsiteX75" fmla="*/ 272869 w 525386"/>
              <a:gd name="connsiteY75" fmla="*/ 1748 h 608136"/>
              <a:gd name="connsiteX76" fmla="*/ 297279 w 525386"/>
              <a:gd name="connsiteY76" fmla="*/ 23695 h 608136"/>
              <a:gd name="connsiteX77" fmla="*/ 296998 w 525386"/>
              <a:gd name="connsiteY77" fmla="*/ 33967 h 608136"/>
              <a:gd name="connsiteX78" fmla="*/ 292041 w 525386"/>
              <a:gd name="connsiteY78" fmla="*/ 39851 h 608136"/>
              <a:gd name="connsiteX79" fmla="*/ 284466 w 525386"/>
              <a:gd name="connsiteY79" fmla="*/ 41438 h 608136"/>
              <a:gd name="connsiteX80" fmla="*/ 277452 w 525386"/>
              <a:gd name="connsiteY80" fmla="*/ 40318 h 608136"/>
              <a:gd name="connsiteX81" fmla="*/ 265107 w 525386"/>
              <a:gd name="connsiteY81" fmla="*/ 38450 h 608136"/>
              <a:gd name="connsiteX82" fmla="*/ 255662 w 525386"/>
              <a:gd name="connsiteY82" fmla="*/ 40971 h 608136"/>
              <a:gd name="connsiteX83" fmla="*/ 253978 w 525386"/>
              <a:gd name="connsiteY83" fmla="*/ 42372 h 608136"/>
              <a:gd name="connsiteX84" fmla="*/ 253230 w 525386"/>
              <a:gd name="connsiteY84" fmla="*/ 42932 h 608136"/>
              <a:gd name="connsiteX85" fmla="*/ 252669 w 525386"/>
              <a:gd name="connsiteY85" fmla="*/ 43866 h 608136"/>
              <a:gd name="connsiteX86" fmla="*/ 252295 w 525386"/>
              <a:gd name="connsiteY86" fmla="*/ 44427 h 608136"/>
              <a:gd name="connsiteX87" fmla="*/ 252108 w 525386"/>
              <a:gd name="connsiteY87" fmla="*/ 44427 h 608136"/>
              <a:gd name="connsiteX88" fmla="*/ 251547 w 525386"/>
              <a:gd name="connsiteY88" fmla="*/ 45827 h 608136"/>
              <a:gd name="connsiteX89" fmla="*/ 250424 w 525386"/>
              <a:gd name="connsiteY89" fmla="*/ 48144 h 608136"/>
              <a:gd name="connsiteX90" fmla="*/ 250424 w 525386"/>
              <a:gd name="connsiteY90" fmla="*/ 48069 h 608136"/>
              <a:gd name="connsiteX91" fmla="*/ 249770 w 525386"/>
              <a:gd name="connsiteY91" fmla="*/ 49470 h 608136"/>
              <a:gd name="connsiteX92" fmla="*/ 250144 w 525386"/>
              <a:gd name="connsiteY92" fmla="*/ 48723 h 608136"/>
              <a:gd name="connsiteX93" fmla="*/ 250424 w 525386"/>
              <a:gd name="connsiteY93" fmla="*/ 48144 h 608136"/>
              <a:gd name="connsiteX94" fmla="*/ 250424 w 525386"/>
              <a:gd name="connsiteY94" fmla="*/ 48162 h 608136"/>
              <a:gd name="connsiteX95" fmla="*/ 250237 w 525386"/>
              <a:gd name="connsiteY95" fmla="*/ 48536 h 608136"/>
              <a:gd name="connsiteX96" fmla="*/ 249770 w 525386"/>
              <a:gd name="connsiteY96" fmla="*/ 50030 h 608136"/>
              <a:gd name="connsiteX97" fmla="*/ 248647 w 525386"/>
              <a:gd name="connsiteY97" fmla="*/ 52925 h 608136"/>
              <a:gd name="connsiteX98" fmla="*/ 246403 w 525386"/>
              <a:gd name="connsiteY98" fmla="*/ 58808 h 608136"/>
              <a:gd name="connsiteX99" fmla="*/ 241914 w 525386"/>
              <a:gd name="connsiteY99" fmla="*/ 70482 h 608136"/>
              <a:gd name="connsiteX100" fmla="*/ 232562 w 525386"/>
              <a:gd name="connsiteY100" fmla="*/ 93735 h 608136"/>
              <a:gd name="connsiteX101" fmla="*/ 192535 w 525386"/>
              <a:gd name="connsiteY101" fmla="*/ 185629 h 608136"/>
              <a:gd name="connsiteX102" fmla="*/ 179068 w 525386"/>
              <a:gd name="connsiteY102" fmla="*/ 214299 h 608136"/>
              <a:gd name="connsiteX103" fmla="*/ 76288 w 525386"/>
              <a:gd name="connsiteY103" fmla="*/ 447302 h 608136"/>
              <a:gd name="connsiteX104" fmla="*/ 19988 w 525386"/>
              <a:gd name="connsiteY104" fmla="*/ 530230 h 608136"/>
              <a:gd name="connsiteX105" fmla="*/ 2125 w 525386"/>
              <a:gd name="connsiteY105" fmla="*/ 533592 h 608136"/>
              <a:gd name="connsiteX106" fmla="*/ 1003 w 525386"/>
              <a:gd name="connsiteY106" fmla="*/ 518090 h 608136"/>
              <a:gd name="connsiteX107" fmla="*/ 127350 w 525386"/>
              <a:gd name="connsiteY107" fmla="*/ 239327 h 608136"/>
              <a:gd name="connsiteX108" fmla="*/ 188046 w 525386"/>
              <a:gd name="connsiteY108" fmla="*/ 81782 h 608136"/>
              <a:gd name="connsiteX109" fmla="*/ 209369 w 525386"/>
              <a:gd name="connsiteY109" fmla="*/ 33780 h 608136"/>
              <a:gd name="connsiteX110" fmla="*/ 210117 w 525386"/>
              <a:gd name="connsiteY110" fmla="*/ 32286 h 608136"/>
              <a:gd name="connsiteX111" fmla="*/ 211145 w 525386"/>
              <a:gd name="connsiteY111" fmla="*/ 30138 h 608136"/>
              <a:gd name="connsiteX112" fmla="*/ 211520 w 525386"/>
              <a:gd name="connsiteY112" fmla="*/ 29391 h 608136"/>
              <a:gd name="connsiteX113" fmla="*/ 213109 w 525386"/>
              <a:gd name="connsiteY113" fmla="*/ 26496 h 608136"/>
              <a:gd name="connsiteX114" fmla="*/ 213951 w 525386"/>
              <a:gd name="connsiteY114" fmla="*/ 25002 h 608136"/>
              <a:gd name="connsiteX115" fmla="*/ 215634 w 525386"/>
              <a:gd name="connsiteY115" fmla="*/ 22574 h 608136"/>
              <a:gd name="connsiteX116" fmla="*/ 219188 w 525386"/>
              <a:gd name="connsiteY116" fmla="*/ 17811 h 608136"/>
              <a:gd name="connsiteX117" fmla="*/ 235180 w 525386"/>
              <a:gd name="connsiteY117" fmla="*/ 5577 h 608136"/>
              <a:gd name="connsiteX118" fmla="*/ 253885 w 525386"/>
              <a:gd name="connsiteY118" fmla="*/ 161 h 60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525386" h="608136">
                <a:moveTo>
                  <a:pt x="312168" y="34372"/>
                </a:moveTo>
                <a:cubicBezTo>
                  <a:pt x="316470" y="36987"/>
                  <a:pt x="325447" y="47352"/>
                  <a:pt x="328627" y="55103"/>
                </a:cubicBezTo>
                <a:cubicBezTo>
                  <a:pt x="363134" y="141765"/>
                  <a:pt x="400541" y="227774"/>
                  <a:pt x="436452" y="314062"/>
                </a:cubicBezTo>
                <a:cubicBezTo>
                  <a:pt x="454407" y="357300"/>
                  <a:pt x="472082" y="400444"/>
                  <a:pt x="488821" y="443962"/>
                </a:cubicBezTo>
                <a:cubicBezTo>
                  <a:pt x="497331" y="465627"/>
                  <a:pt x="505374" y="487386"/>
                  <a:pt x="513229" y="509145"/>
                </a:cubicBezTo>
                <a:lnTo>
                  <a:pt x="519121" y="525581"/>
                </a:lnTo>
                <a:lnTo>
                  <a:pt x="522020" y="533799"/>
                </a:lnTo>
                <a:lnTo>
                  <a:pt x="522113" y="534359"/>
                </a:lnTo>
                <a:lnTo>
                  <a:pt x="522581" y="535853"/>
                </a:lnTo>
                <a:lnTo>
                  <a:pt x="522581" y="535947"/>
                </a:lnTo>
                <a:lnTo>
                  <a:pt x="522768" y="536227"/>
                </a:lnTo>
                <a:lnTo>
                  <a:pt x="522955" y="537161"/>
                </a:lnTo>
                <a:lnTo>
                  <a:pt x="523516" y="539309"/>
                </a:lnTo>
                <a:lnTo>
                  <a:pt x="523983" y="541457"/>
                </a:lnTo>
                <a:lnTo>
                  <a:pt x="524638" y="545192"/>
                </a:lnTo>
                <a:cubicBezTo>
                  <a:pt x="525012" y="547620"/>
                  <a:pt x="525386" y="550422"/>
                  <a:pt x="525386" y="552663"/>
                </a:cubicBezTo>
                <a:cubicBezTo>
                  <a:pt x="525386" y="554904"/>
                  <a:pt x="525199" y="556959"/>
                  <a:pt x="525106" y="559200"/>
                </a:cubicBezTo>
                <a:cubicBezTo>
                  <a:pt x="524451" y="563589"/>
                  <a:pt x="523703" y="567978"/>
                  <a:pt x="522020" y="571900"/>
                </a:cubicBezTo>
                <a:cubicBezTo>
                  <a:pt x="518840" y="579932"/>
                  <a:pt x="513884" y="587122"/>
                  <a:pt x="507618" y="592445"/>
                </a:cubicBezTo>
                <a:cubicBezTo>
                  <a:pt x="502007" y="597862"/>
                  <a:pt x="495461" y="602157"/>
                  <a:pt x="487979" y="604959"/>
                </a:cubicBezTo>
                <a:cubicBezTo>
                  <a:pt x="480498" y="607387"/>
                  <a:pt x="472269" y="608321"/>
                  <a:pt x="464226" y="607387"/>
                </a:cubicBezTo>
                <a:cubicBezTo>
                  <a:pt x="460392" y="606547"/>
                  <a:pt x="456371" y="606080"/>
                  <a:pt x="452817" y="604399"/>
                </a:cubicBezTo>
                <a:cubicBezTo>
                  <a:pt x="451040" y="603652"/>
                  <a:pt x="448889" y="602904"/>
                  <a:pt x="447580" y="602344"/>
                </a:cubicBezTo>
                <a:lnTo>
                  <a:pt x="443840" y="600570"/>
                </a:lnTo>
                <a:lnTo>
                  <a:pt x="429064" y="593753"/>
                </a:lnTo>
                <a:lnTo>
                  <a:pt x="370148" y="566204"/>
                </a:lnTo>
                <a:cubicBezTo>
                  <a:pt x="333957" y="549114"/>
                  <a:pt x="297673" y="532118"/>
                  <a:pt x="261482" y="515028"/>
                </a:cubicBezTo>
                <a:cubicBezTo>
                  <a:pt x="249886" y="520725"/>
                  <a:pt x="238476" y="526608"/>
                  <a:pt x="226880" y="532305"/>
                </a:cubicBezTo>
                <a:cubicBezTo>
                  <a:pt x="198171" y="546499"/>
                  <a:pt x="169087" y="560227"/>
                  <a:pt x="139910" y="573581"/>
                </a:cubicBezTo>
                <a:cubicBezTo>
                  <a:pt x="125321" y="580305"/>
                  <a:pt x="110732" y="586842"/>
                  <a:pt x="96144" y="593472"/>
                </a:cubicBezTo>
                <a:lnTo>
                  <a:pt x="72952" y="603838"/>
                </a:lnTo>
                <a:cubicBezTo>
                  <a:pt x="70988" y="604585"/>
                  <a:pt x="69491" y="605146"/>
                  <a:pt x="67154" y="605893"/>
                </a:cubicBezTo>
                <a:cubicBezTo>
                  <a:pt x="63880" y="606827"/>
                  <a:pt x="60420" y="607667"/>
                  <a:pt x="57241" y="607947"/>
                </a:cubicBezTo>
                <a:cubicBezTo>
                  <a:pt x="51443" y="608414"/>
                  <a:pt x="45271" y="608041"/>
                  <a:pt x="39660" y="606547"/>
                </a:cubicBezTo>
                <a:cubicBezTo>
                  <a:pt x="26941" y="603278"/>
                  <a:pt x="17403" y="595340"/>
                  <a:pt x="11885" y="586749"/>
                </a:cubicBezTo>
                <a:cubicBezTo>
                  <a:pt x="6274" y="578157"/>
                  <a:pt x="4684" y="568912"/>
                  <a:pt x="5526" y="561721"/>
                </a:cubicBezTo>
                <a:cubicBezTo>
                  <a:pt x="5619" y="558079"/>
                  <a:pt x="7022" y="554998"/>
                  <a:pt x="7864" y="552383"/>
                </a:cubicBezTo>
                <a:cubicBezTo>
                  <a:pt x="9267" y="549861"/>
                  <a:pt x="10669" y="547900"/>
                  <a:pt x="11979" y="546406"/>
                </a:cubicBezTo>
                <a:cubicBezTo>
                  <a:pt x="15252" y="543511"/>
                  <a:pt x="18151" y="542577"/>
                  <a:pt x="20582" y="543044"/>
                </a:cubicBezTo>
                <a:cubicBezTo>
                  <a:pt x="26380" y="544258"/>
                  <a:pt x="27596" y="551356"/>
                  <a:pt x="30962" y="557145"/>
                </a:cubicBezTo>
                <a:cubicBezTo>
                  <a:pt x="32739" y="560134"/>
                  <a:pt x="34797" y="562842"/>
                  <a:pt x="37696" y="565177"/>
                </a:cubicBezTo>
                <a:cubicBezTo>
                  <a:pt x="40408" y="567605"/>
                  <a:pt x="44055" y="569472"/>
                  <a:pt x="47421" y="569939"/>
                </a:cubicBezTo>
                <a:cubicBezTo>
                  <a:pt x="49292" y="570406"/>
                  <a:pt x="51536" y="569939"/>
                  <a:pt x="52939" y="569659"/>
                </a:cubicBezTo>
                <a:cubicBezTo>
                  <a:pt x="52939" y="569566"/>
                  <a:pt x="53032" y="569566"/>
                  <a:pt x="53126" y="569566"/>
                </a:cubicBezTo>
                <a:lnTo>
                  <a:pt x="53313" y="569566"/>
                </a:lnTo>
                <a:lnTo>
                  <a:pt x="54061" y="569192"/>
                </a:lnTo>
                <a:lnTo>
                  <a:pt x="55744" y="568445"/>
                </a:lnTo>
                <a:lnTo>
                  <a:pt x="57241" y="567791"/>
                </a:lnTo>
                <a:lnTo>
                  <a:pt x="57428" y="567791"/>
                </a:lnTo>
                <a:lnTo>
                  <a:pt x="57615" y="567698"/>
                </a:lnTo>
                <a:lnTo>
                  <a:pt x="60981" y="565924"/>
                </a:lnTo>
                <a:lnTo>
                  <a:pt x="87727" y="551729"/>
                </a:lnTo>
                <a:cubicBezTo>
                  <a:pt x="105495" y="542390"/>
                  <a:pt x="123451" y="533052"/>
                  <a:pt x="141406" y="523993"/>
                </a:cubicBezTo>
                <a:cubicBezTo>
                  <a:pt x="177503" y="505690"/>
                  <a:pt x="213788" y="487853"/>
                  <a:pt x="250166" y="470203"/>
                </a:cubicBezTo>
                <a:lnTo>
                  <a:pt x="250447" y="470110"/>
                </a:lnTo>
                <a:cubicBezTo>
                  <a:pt x="257554" y="466561"/>
                  <a:pt x="265596" y="466935"/>
                  <a:pt x="272236" y="470203"/>
                </a:cubicBezTo>
                <a:cubicBezTo>
                  <a:pt x="309269" y="488600"/>
                  <a:pt x="346208" y="507277"/>
                  <a:pt x="383054" y="526141"/>
                </a:cubicBezTo>
                <a:cubicBezTo>
                  <a:pt x="400261" y="534920"/>
                  <a:pt x="417374" y="543885"/>
                  <a:pt x="434488" y="552756"/>
                </a:cubicBezTo>
                <a:lnTo>
                  <a:pt x="461047" y="565083"/>
                </a:lnTo>
                <a:cubicBezTo>
                  <a:pt x="463010" y="565924"/>
                  <a:pt x="466097" y="567605"/>
                  <a:pt x="466471" y="567418"/>
                </a:cubicBezTo>
                <a:cubicBezTo>
                  <a:pt x="467032" y="567605"/>
                  <a:pt x="467499" y="567698"/>
                  <a:pt x="467873" y="567978"/>
                </a:cubicBezTo>
                <a:cubicBezTo>
                  <a:pt x="468247" y="567978"/>
                  <a:pt x="468715" y="567978"/>
                  <a:pt x="469089" y="568072"/>
                </a:cubicBezTo>
                <a:cubicBezTo>
                  <a:pt x="469837" y="568445"/>
                  <a:pt x="470772" y="568072"/>
                  <a:pt x="471521" y="568352"/>
                </a:cubicBezTo>
                <a:cubicBezTo>
                  <a:pt x="472362" y="568072"/>
                  <a:pt x="473110" y="568352"/>
                  <a:pt x="473858" y="567978"/>
                </a:cubicBezTo>
                <a:cubicBezTo>
                  <a:pt x="475355" y="567698"/>
                  <a:pt x="476851" y="566577"/>
                  <a:pt x="478347" y="565737"/>
                </a:cubicBezTo>
                <a:cubicBezTo>
                  <a:pt x="479750" y="564430"/>
                  <a:pt x="480966" y="563216"/>
                  <a:pt x="481807" y="561721"/>
                </a:cubicBezTo>
                <a:cubicBezTo>
                  <a:pt x="482462" y="560227"/>
                  <a:pt x="483304" y="558826"/>
                  <a:pt x="483491" y="556959"/>
                </a:cubicBezTo>
                <a:cubicBezTo>
                  <a:pt x="483865" y="556212"/>
                  <a:pt x="483304" y="555464"/>
                  <a:pt x="483584" y="554717"/>
                </a:cubicBezTo>
                <a:lnTo>
                  <a:pt x="483865" y="554717"/>
                </a:lnTo>
                <a:cubicBezTo>
                  <a:pt x="483865" y="554624"/>
                  <a:pt x="483491" y="553784"/>
                  <a:pt x="483304" y="553223"/>
                </a:cubicBezTo>
                <a:cubicBezTo>
                  <a:pt x="468996" y="517737"/>
                  <a:pt x="454781" y="482437"/>
                  <a:pt x="440473" y="447044"/>
                </a:cubicBezTo>
                <a:cubicBezTo>
                  <a:pt x="411763" y="374950"/>
                  <a:pt x="384082" y="302576"/>
                  <a:pt x="355934" y="230482"/>
                </a:cubicBezTo>
                <a:cubicBezTo>
                  <a:pt x="332554" y="170622"/>
                  <a:pt x="313383" y="110108"/>
                  <a:pt x="305154" y="57065"/>
                </a:cubicBezTo>
                <a:cubicBezTo>
                  <a:pt x="302629" y="41002"/>
                  <a:pt x="303377" y="29142"/>
                  <a:pt x="312168" y="34372"/>
                </a:cubicBezTo>
                <a:close/>
                <a:moveTo>
                  <a:pt x="253885" y="161"/>
                </a:moveTo>
                <a:cubicBezTo>
                  <a:pt x="260244" y="-213"/>
                  <a:pt x="266697" y="-26"/>
                  <a:pt x="272869" y="1748"/>
                </a:cubicBezTo>
                <a:cubicBezTo>
                  <a:pt x="286804" y="5204"/>
                  <a:pt x="295315" y="15850"/>
                  <a:pt x="297279" y="23695"/>
                </a:cubicBezTo>
                <a:cubicBezTo>
                  <a:pt x="298307" y="27804"/>
                  <a:pt x="298120" y="31259"/>
                  <a:pt x="296998" y="33967"/>
                </a:cubicBezTo>
                <a:cubicBezTo>
                  <a:pt x="296063" y="36769"/>
                  <a:pt x="294286" y="38637"/>
                  <a:pt x="292041" y="39851"/>
                </a:cubicBezTo>
                <a:cubicBezTo>
                  <a:pt x="289516" y="41251"/>
                  <a:pt x="286898" y="41625"/>
                  <a:pt x="284466" y="41438"/>
                </a:cubicBezTo>
                <a:cubicBezTo>
                  <a:pt x="282035" y="41345"/>
                  <a:pt x="279790" y="40691"/>
                  <a:pt x="277452" y="40318"/>
                </a:cubicBezTo>
                <a:cubicBezTo>
                  <a:pt x="272869" y="39477"/>
                  <a:pt x="269129" y="38637"/>
                  <a:pt x="265107" y="38450"/>
                </a:cubicBezTo>
                <a:cubicBezTo>
                  <a:pt x="261647" y="38356"/>
                  <a:pt x="258000" y="39197"/>
                  <a:pt x="255662" y="40971"/>
                </a:cubicBezTo>
                <a:cubicBezTo>
                  <a:pt x="255100" y="41438"/>
                  <a:pt x="254352" y="41718"/>
                  <a:pt x="253978" y="42372"/>
                </a:cubicBezTo>
                <a:cubicBezTo>
                  <a:pt x="253791" y="42559"/>
                  <a:pt x="253511" y="42746"/>
                  <a:pt x="253230" y="42932"/>
                </a:cubicBezTo>
                <a:cubicBezTo>
                  <a:pt x="253043" y="43213"/>
                  <a:pt x="252856" y="43586"/>
                  <a:pt x="252669" y="43866"/>
                </a:cubicBezTo>
                <a:cubicBezTo>
                  <a:pt x="252108" y="44240"/>
                  <a:pt x="252295" y="44427"/>
                  <a:pt x="252295" y="44427"/>
                </a:cubicBezTo>
                <a:lnTo>
                  <a:pt x="252108" y="44427"/>
                </a:lnTo>
                <a:lnTo>
                  <a:pt x="251547" y="45827"/>
                </a:lnTo>
                <a:lnTo>
                  <a:pt x="250424" y="48144"/>
                </a:lnTo>
                <a:lnTo>
                  <a:pt x="250424" y="48069"/>
                </a:lnTo>
                <a:cubicBezTo>
                  <a:pt x="250050" y="48816"/>
                  <a:pt x="249863" y="49189"/>
                  <a:pt x="249770" y="49470"/>
                </a:cubicBezTo>
                <a:lnTo>
                  <a:pt x="250144" y="48723"/>
                </a:lnTo>
                <a:lnTo>
                  <a:pt x="250424" y="48144"/>
                </a:lnTo>
                <a:lnTo>
                  <a:pt x="250424" y="48162"/>
                </a:lnTo>
                <a:lnTo>
                  <a:pt x="250237" y="48536"/>
                </a:lnTo>
                <a:lnTo>
                  <a:pt x="249770" y="50030"/>
                </a:lnTo>
                <a:lnTo>
                  <a:pt x="248647" y="52925"/>
                </a:lnTo>
                <a:lnTo>
                  <a:pt x="246403" y="58808"/>
                </a:lnTo>
                <a:lnTo>
                  <a:pt x="241914" y="70482"/>
                </a:lnTo>
                <a:lnTo>
                  <a:pt x="232562" y="93735"/>
                </a:lnTo>
                <a:cubicBezTo>
                  <a:pt x="219843" y="124647"/>
                  <a:pt x="206376" y="155278"/>
                  <a:pt x="192535" y="185629"/>
                </a:cubicBezTo>
                <a:cubicBezTo>
                  <a:pt x="188046" y="195248"/>
                  <a:pt x="183557" y="204680"/>
                  <a:pt x="179068" y="214299"/>
                </a:cubicBezTo>
                <a:cubicBezTo>
                  <a:pt x="149983" y="294519"/>
                  <a:pt x="112200" y="370537"/>
                  <a:pt x="76288" y="447302"/>
                </a:cubicBezTo>
                <a:cubicBezTo>
                  <a:pt x="61324" y="479147"/>
                  <a:pt x="42807" y="508938"/>
                  <a:pt x="19988" y="530230"/>
                </a:cubicBezTo>
                <a:cubicBezTo>
                  <a:pt x="12974" y="536674"/>
                  <a:pt x="5960" y="540036"/>
                  <a:pt x="2125" y="533592"/>
                </a:cubicBezTo>
                <a:cubicBezTo>
                  <a:pt x="255" y="530324"/>
                  <a:pt x="-961" y="522106"/>
                  <a:pt x="1003" y="518090"/>
                </a:cubicBezTo>
                <a:cubicBezTo>
                  <a:pt x="43181" y="425263"/>
                  <a:pt x="75353" y="326832"/>
                  <a:pt x="127350" y="239327"/>
                </a:cubicBezTo>
                <a:cubicBezTo>
                  <a:pt x="147364" y="186750"/>
                  <a:pt x="166723" y="133986"/>
                  <a:pt x="188046" y="81782"/>
                </a:cubicBezTo>
                <a:cubicBezTo>
                  <a:pt x="194686" y="65626"/>
                  <a:pt x="201887" y="49563"/>
                  <a:pt x="209369" y="33780"/>
                </a:cubicBezTo>
                <a:lnTo>
                  <a:pt x="210117" y="32286"/>
                </a:lnTo>
                <a:lnTo>
                  <a:pt x="211145" y="30138"/>
                </a:lnTo>
                <a:lnTo>
                  <a:pt x="211520" y="29391"/>
                </a:lnTo>
                <a:lnTo>
                  <a:pt x="213109" y="26496"/>
                </a:lnTo>
                <a:lnTo>
                  <a:pt x="213951" y="25002"/>
                </a:lnTo>
                <a:lnTo>
                  <a:pt x="215634" y="22574"/>
                </a:lnTo>
                <a:cubicBezTo>
                  <a:pt x="216850" y="20893"/>
                  <a:pt x="217972" y="19305"/>
                  <a:pt x="219188" y="17811"/>
                </a:cubicBezTo>
                <a:cubicBezTo>
                  <a:pt x="223958" y="12675"/>
                  <a:pt x="229195" y="8472"/>
                  <a:pt x="235180" y="5577"/>
                </a:cubicBezTo>
                <a:cubicBezTo>
                  <a:pt x="241072" y="2402"/>
                  <a:pt x="247525" y="1001"/>
                  <a:pt x="253885" y="16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</p:sp>
      <p:sp>
        <p:nvSpPr>
          <p:cNvPr id="260" name="cursor_158778"/>
          <p:cNvSpPr>
            <a:spLocks noChangeAspect="1"/>
          </p:cNvSpPr>
          <p:nvPr/>
        </p:nvSpPr>
        <p:spPr bwMode="auto">
          <a:xfrm rot="5400000">
            <a:off x="528635" y="4046042"/>
            <a:ext cx="126095" cy="145955"/>
          </a:xfrm>
          <a:custGeom>
            <a:avLst/>
            <a:gdLst>
              <a:gd name="connsiteX0" fmla="*/ 312168 w 525386"/>
              <a:gd name="connsiteY0" fmla="*/ 34372 h 608136"/>
              <a:gd name="connsiteX1" fmla="*/ 328627 w 525386"/>
              <a:gd name="connsiteY1" fmla="*/ 55103 h 608136"/>
              <a:gd name="connsiteX2" fmla="*/ 436452 w 525386"/>
              <a:gd name="connsiteY2" fmla="*/ 314062 h 608136"/>
              <a:gd name="connsiteX3" fmla="*/ 488821 w 525386"/>
              <a:gd name="connsiteY3" fmla="*/ 443962 h 608136"/>
              <a:gd name="connsiteX4" fmla="*/ 513229 w 525386"/>
              <a:gd name="connsiteY4" fmla="*/ 509145 h 608136"/>
              <a:gd name="connsiteX5" fmla="*/ 519121 w 525386"/>
              <a:gd name="connsiteY5" fmla="*/ 525581 h 608136"/>
              <a:gd name="connsiteX6" fmla="*/ 522020 w 525386"/>
              <a:gd name="connsiteY6" fmla="*/ 533799 h 608136"/>
              <a:gd name="connsiteX7" fmla="*/ 522113 w 525386"/>
              <a:gd name="connsiteY7" fmla="*/ 534359 h 608136"/>
              <a:gd name="connsiteX8" fmla="*/ 522581 w 525386"/>
              <a:gd name="connsiteY8" fmla="*/ 535853 h 608136"/>
              <a:gd name="connsiteX9" fmla="*/ 522581 w 525386"/>
              <a:gd name="connsiteY9" fmla="*/ 535947 h 608136"/>
              <a:gd name="connsiteX10" fmla="*/ 522768 w 525386"/>
              <a:gd name="connsiteY10" fmla="*/ 536227 h 608136"/>
              <a:gd name="connsiteX11" fmla="*/ 522955 w 525386"/>
              <a:gd name="connsiteY11" fmla="*/ 537161 h 608136"/>
              <a:gd name="connsiteX12" fmla="*/ 523516 w 525386"/>
              <a:gd name="connsiteY12" fmla="*/ 539309 h 608136"/>
              <a:gd name="connsiteX13" fmla="*/ 523983 w 525386"/>
              <a:gd name="connsiteY13" fmla="*/ 541457 h 608136"/>
              <a:gd name="connsiteX14" fmla="*/ 524638 w 525386"/>
              <a:gd name="connsiteY14" fmla="*/ 545192 h 608136"/>
              <a:gd name="connsiteX15" fmla="*/ 525386 w 525386"/>
              <a:gd name="connsiteY15" fmla="*/ 552663 h 608136"/>
              <a:gd name="connsiteX16" fmla="*/ 525106 w 525386"/>
              <a:gd name="connsiteY16" fmla="*/ 559200 h 608136"/>
              <a:gd name="connsiteX17" fmla="*/ 522020 w 525386"/>
              <a:gd name="connsiteY17" fmla="*/ 571900 h 608136"/>
              <a:gd name="connsiteX18" fmla="*/ 507618 w 525386"/>
              <a:gd name="connsiteY18" fmla="*/ 592445 h 608136"/>
              <a:gd name="connsiteX19" fmla="*/ 487979 w 525386"/>
              <a:gd name="connsiteY19" fmla="*/ 604959 h 608136"/>
              <a:gd name="connsiteX20" fmla="*/ 464226 w 525386"/>
              <a:gd name="connsiteY20" fmla="*/ 607387 h 608136"/>
              <a:gd name="connsiteX21" fmla="*/ 452817 w 525386"/>
              <a:gd name="connsiteY21" fmla="*/ 604399 h 608136"/>
              <a:gd name="connsiteX22" fmla="*/ 447580 w 525386"/>
              <a:gd name="connsiteY22" fmla="*/ 602344 h 608136"/>
              <a:gd name="connsiteX23" fmla="*/ 443840 w 525386"/>
              <a:gd name="connsiteY23" fmla="*/ 600570 h 608136"/>
              <a:gd name="connsiteX24" fmla="*/ 429064 w 525386"/>
              <a:gd name="connsiteY24" fmla="*/ 593753 h 608136"/>
              <a:gd name="connsiteX25" fmla="*/ 370148 w 525386"/>
              <a:gd name="connsiteY25" fmla="*/ 566204 h 608136"/>
              <a:gd name="connsiteX26" fmla="*/ 261482 w 525386"/>
              <a:gd name="connsiteY26" fmla="*/ 515028 h 608136"/>
              <a:gd name="connsiteX27" fmla="*/ 226880 w 525386"/>
              <a:gd name="connsiteY27" fmla="*/ 532305 h 608136"/>
              <a:gd name="connsiteX28" fmla="*/ 139910 w 525386"/>
              <a:gd name="connsiteY28" fmla="*/ 573581 h 608136"/>
              <a:gd name="connsiteX29" fmla="*/ 96144 w 525386"/>
              <a:gd name="connsiteY29" fmla="*/ 593472 h 608136"/>
              <a:gd name="connsiteX30" fmla="*/ 72952 w 525386"/>
              <a:gd name="connsiteY30" fmla="*/ 603838 h 608136"/>
              <a:gd name="connsiteX31" fmla="*/ 67154 w 525386"/>
              <a:gd name="connsiteY31" fmla="*/ 605893 h 608136"/>
              <a:gd name="connsiteX32" fmla="*/ 57241 w 525386"/>
              <a:gd name="connsiteY32" fmla="*/ 607947 h 608136"/>
              <a:gd name="connsiteX33" fmla="*/ 39660 w 525386"/>
              <a:gd name="connsiteY33" fmla="*/ 606547 h 608136"/>
              <a:gd name="connsiteX34" fmla="*/ 11885 w 525386"/>
              <a:gd name="connsiteY34" fmla="*/ 586749 h 608136"/>
              <a:gd name="connsiteX35" fmla="*/ 5526 w 525386"/>
              <a:gd name="connsiteY35" fmla="*/ 561721 h 608136"/>
              <a:gd name="connsiteX36" fmla="*/ 7864 w 525386"/>
              <a:gd name="connsiteY36" fmla="*/ 552383 h 608136"/>
              <a:gd name="connsiteX37" fmla="*/ 11979 w 525386"/>
              <a:gd name="connsiteY37" fmla="*/ 546406 h 608136"/>
              <a:gd name="connsiteX38" fmla="*/ 20582 w 525386"/>
              <a:gd name="connsiteY38" fmla="*/ 543044 h 608136"/>
              <a:gd name="connsiteX39" fmla="*/ 30962 w 525386"/>
              <a:gd name="connsiteY39" fmla="*/ 557145 h 608136"/>
              <a:gd name="connsiteX40" fmla="*/ 37696 w 525386"/>
              <a:gd name="connsiteY40" fmla="*/ 565177 h 608136"/>
              <a:gd name="connsiteX41" fmla="*/ 47421 w 525386"/>
              <a:gd name="connsiteY41" fmla="*/ 569939 h 608136"/>
              <a:gd name="connsiteX42" fmla="*/ 52939 w 525386"/>
              <a:gd name="connsiteY42" fmla="*/ 569659 h 608136"/>
              <a:gd name="connsiteX43" fmla="*/ 53126 w 525386"/>
              <a:gd name="connsiteY43" fmla="*/ 569566 h 608136"/>
              <a:gd name="connsiteX44" fmla="*/ 53313 w 525386"/>
              <a:gd name="connsiteY44" fmla="*/ 569566 h 608136"/>
              <a:gd name="connsiteX45" fmla="*/ 54061 w 525386"/>
              <a:gd name="connsiteY45" fmla="*/ 569192 h 608136"/>
              <a:gd name="connsiteX46" fmla="*/ 55744 w 525386"/>
              <a:gd name="connsiteY46" fmla="*/ 568445 h 608136"/>
              <a:gd name="connsiteX47" fmla="*/ 57241 w 525386"/>
              <a:gd name="connsiteY47" fmla="*/ 567791 h 608136"/>
              <a:gd name="connsiteX48" fmla="*/ 57428 w 525386"/>
              <a:gd name="connsiteY48" fmla="*/ 567791 h 608136"/>
              <a:gd name="connsiteX49" fmla="*/ 57615 w 525386"/>
              <a:gd name="connsiteY49" fmla="*/ 567698 h 608136"/>
              <a:gd name="connsiteX50" fmla="*/ 60981 w 525386"/>
              <a:gd name="connsiteY50" fmla="*/ 565924 h 608136"/>
              <a:gd name="connsiteX51" fmla="*/ 87727 w 525386"/>
              <a:gd name="connsiteY51" fmla="*/ 551729 h 608136"/>
              <a:gd name="connsiteX52" fmla="*/ 141406 w 525386"/>
              <a:gd name="connsiteY52" fmla="*/ 523993 h 608136"/>
              <a:gd name="connsiteX53" fmla="*/ 250166 w 525386"/>
              <a:gd name="connsiteY53" fmla="*/ 470203 h 608136"/>
              <a:gd name="connsiteX54" fmla="*/ 250447 w 525386"/>
              <a:gd name="connsiteY54" fmla="*/ 470110 h 608136"/>
              <a:gd name="connsiteX55" fmla="*/ 272236 w 525386"/>
              <a:gd name="connsiteY55" fmla="*/ 470203 h 608136"/>
              <a:gd name="connsiteX56" fmla="*/ 383054 w 525386"/>
              <a:gd name="connsiteY56" fmla="*/ 526141 h 608136"/>
              <a:gd name="connsiteX57" fmla="*/ 434488 w 525386"/>
              <a:gd name="connsiteY57" fmla="*/ 552756 h 608136"/>
              <a:gd name="connsiteX58" fmla="*/ 461047 w 525386"/>
              <a:gd name="connsiteY58" fmla="*/ 565083 h 608136"/>
              <a:gd name="connsiteX59" fmla="*/ 466471 w 525386"/>
              <a:gd name="connsiteY59" fmla="*/ 567418 h 608136"/>
              <a:gd name="connsiteX60" fmla="*/ 467873 w 525386"/>
              <a:gd name="connsiteY60" fmla="*/ 567978 h 608136"/>
              <a:gd name="connsiteX61" fmla="*/ 469089 w 525386"/>
              <a:gd name="connsiteY61" fmla="*/ 568072 h 608136"/>
              <a:gd name="connsiteX62" fmla="*/ 471521 w 525386"/>
              <a:gd name="connsiteY62" fmla="*/ 568352 h 608136"/>
              <a:gd name="connsiteX63" fmla="*/ 473858 w 525386"/>
              <a:gd name="connsiteY63" fmla="*/ 567978 h 608136"/>
              <a:gd name="connsiteX64" fmla="*/ 478347 w 525386"/>
              <a:gd name="connsiteY64" fmla="*/ 565737 h 608136"/>
              <a:gd name="connsiteX65" fmla="*/ 481807 w 525386"/>
              <a:gd name="connsiteY65" fmla="*/ 561721 h 608136"/>
              <a:gd name="connsiteX66" fmla="*/ 483491 w 525386"/>
              <a:gd name="connsiteY66" fmla="*/ 556959 h 608136"/>
              <a:gd name="connsiteX67" fmla="*/ 483584 w 525386"/>
              <a:gd name="connsiteY67" fmla="*/ 554717 h 608136"/>
              <a:gd name="connsiteX68" fmla="*/ 483865 w 525386"/>
              <a:gd name="connsiteY68" fmla="*/ 554717 h 608136"/>
              <a:gd name="connsiteX69" fmla="*/ 483304 w 525386"/>
              <a:gd name="connsiteY69" fmla="*/ 553223 h 608136"/>
              <a:gd name="connsiteX70" fmla="*/ 440473 w 525386"/>
              <a:gd name="connsiteY70" fmla="*/ 447044 h 608136"/>
              <a:gd name="connsiteX71" fmla="*/ 355934 w 525386"/>
              <a:gd name="connsiteY71" fmla="*/ 230482 h 608136"/>
              <a:gd name="connsiteX72" fmla="*/ 305154 w 525386"/>
              <a:gd name="connsiteY72" fmla="*/ 57065 h 608136"/>
              <a:gd name="connsiteX73" fmla="*/ 312168 w 525386"/>
              <a:gd name="connsiteY73" fmla="*/ 34372 h 608136"/>
              <a:gd name="connsiteX74" fmla="*/ 253885 w 525386"/>
              <a:gd name="connsiteY74" fmla="*/ 161 h 608136"/>
              <a:gd name="connsiteX75" fmla="*/ 272869 w 525386"/>
              <a:gd name="connsiteY75" fmla="*/ 1748 h 608136"/>
              <a:gd name="connsiteX76" fmla="*/ 297279 w 525386"/>
              <a:gd name="connsiteY76" fmla="*/ 23695 h 608136"/>
              <a:gd name="connsiteX77" fmla="*/ 296998 w 525386"/>
              <a:gd name="connsiteY77" fmla="*/ 33967 h 608136"/>
              <a:gd name="connsiteX78" fmla="*/ 292041 w 525386"/>
              <a:gd name="connsiteY78" fmla="*/ 39851 h 608136"/>
              <a:gd name="connsiteX79" fmla="*/ 284466 w 525386"/>
              <a:gd name="connsiteY79" fmla="*/ 41438 h 608136"/>
              <a:gd name="connsiteX80" fmla="*/ 277452 w 525386"/>
              <a:gd name="connsiteY80" fmla="*/ 40318 h 608136"/>
              <a:gd name="connsiteX81" fmla="*/ 265107 w 525386"/>
              <a:gd name="connsiteY81" fmla="*/ 38450 h 608136"/>
              <a:gd name="connsiteX82" fmla="*/ 255662 w 525386"/>
              <a:gd name="connsiteY82" fmla="*/ 40971 h 608136"/>
              <a:gd name="connsiteX83" fmla="*/ 253978 w 525386"/>
              <a:gd name="connsiteY83" fmla="*/ 42372 h 608136"/>
              <a:gd name="connsiteX84" fmla="*/ 253230 w 525386"/>
              <a:gd name="connsiteY84" fmla="*/ 42932 h 608136"/>
              <a:gd name="connsiteX85" fmla="*/ 252669 w 525386"/>
              <a:gd name="connsiteY85" fmla="*/ 43866 h 608136"/>
              <a:gd name="connsiteX86" fmla="*/ 252295 w 525386"/>
              <a:gd name="connsiteY86" fmla="*/ 44427 h 608136"/>
              <a:gd name="connsiteX87" fmla="*/ 252108 w 525386"/>
              <a:gd name="connsiteY87" fmla="*/ 44427 h 608136"/>
              <a:gd name="connsiteX88" fmla="*/ 251547 w 525386"/>
              <a:gd name="connsiteY88" fmla="*/ 45827 h 608136"/>
              <a:gd name="connsiteX89" fmla="*/ 250424 w 525386"/>
              <a:gd name="connsiteY89" fmla="*/ 48144 h 608136"/>
              <a:gd name="connsiteX90" fmla="*/ 250424 w 525386"/>
              <a:gd name="connsiteY90" fmla="*/ 48069 h 608136"/>
              <a:gd name="connsiteX91" fmla="*/ 249770 w 525386"/>
              <a:gd name="connsiteY91" fmla="*/ 49470 h 608136"/>
              <a:gd name="connsiteX92" fmla="*/ 250144 w 525386"/>
              <a:gd name="connsiteY92" fmla="*/ 48723 h 608136"/>
              <a:gd name="connsiteX93" fmla="*/ 250424 w 525386"/>
              <a:gd name="connsiteY93" fmla="*/ 48144 h 608136"/>
              <a:gd name="connsiteX94" fmla="*/ 250424 w 525386"/>
              <a:gd name="connsiteY94" fmla="*/ 48162 h 608136"/>
              <a:gd name="connsiteX95" fmla="*/ 250237 w 525386"/>
              <a:gd name="connsiteY95" fmla="*/ 48536 h 608136"/>
              <a:gd name="connsiteX96" fmla="*/ 249770 w 525386"/>
              <a:gd name="connsiteY96" fmla="*/ 50030 h 608136"/>
              <a:gd name="connsiteX97" fmla="*/ 248647 w 525386"/>
              <a:gd name="connsiteY97" fmla="*/ 52925 h 608136"/>
              <a:gd name="connsiteX98" fmla="*/ 246403 w 525386"/>
              <a:gd name="connsiteY98" fmla="*/ 58808 h 608136"/>
              <a:gd name="connsiteX99" fmla="*/ 241914 w 525386"/>
              <a:gd name="connsiteY99" fmla="*/ 70482 h 608136"/>
              <a:gd name="connsiteX100" fmla="*/ 232562 w 525386"/>
              <a:gd name="connsiteY100" fmla="*/ 93735 h 608136"/>
              <a:gd name="connsiteX101" fmla="*/ 192535 w 525386"/>
              <a:gd name="connsiteY101" fmla="*/ 185629 h 608136"/>
              <a:gd name="connsiteX102" fmla="*/ 179068 w 525386"/>
              <a:gd name="connsiteY102" fmla="*/ 214299 h 608136"/>
              <a:gd name="connsiteX103" fmla="*/ 76288 w 525386"/>
              <a:gd name="connsiteY103" fmla="*/ 447302 h 608136"/>
              <a:gd name="connsiteX104" fmla="*/ 19988 w 525386"/>
              <a:gd name="connsiteY104" fmla="*/ 530230 h 608136"/>
              <a:gd name="connsiteX105" fmla="*/ 2125 w 525386"/>
              <a:gd name="connsiteY105" fmla="*/ 533592 h 608136"/>
              <a:gd name="connsiteX106" fmla="*/ 1003 w 525386"/>
              <a:gd name="connsiteY106" fmla="*/ 518090 h 608136"/>
              <a:gd name="connsiteX107" fmla="*/ 127350 w 525386"/>
              <a:gd name="connsiteY107" fmla="*/ 239327 h 608136"/>
              <a:gd name="connsiteX108" fmla="*/ 188046 w 525386"/>
              <a:gd name="connsiteY108" fmla="*/ 81782 h 608136"/>
              <a:gd name="connsiteX109" fmla="*/ 209369 w 525386"/>
              <a:gd name="connsiteY109" fmla="*/ 33780 h 608136"/>
              <a:gd name="connsiteX110" fmla="*/ 210117 w 525386"/>
              <a:gd name="connsiteY110" fmla="*/ 32286 h 608136"/>
              <a:gd name="connsiteX111" fmla="*/ 211145 w 525386"/>
              <a:gd name="connsiteY111" fmla="*/ 30138 h 608136"/>
              <a:gd name="connsiteX112" fmla="*/ 211520 w 525386"/>
              <a:gd name="connsiteY112" fmla="*/ 29391 h 608136"/>
              <a:gd name="connsiteX113" fmla="*/ 213109 w 525386"/>
              <a:gd name="connsiteY113" fmla="*/ 26496 h 608136"/>
              <a:gd name="connsiteX114" fmla="*/ 213951 w 525386"/>
              <a:gd name="connsiteY114" fmla="*/ 25002 h 608136"/>
              <a:gd name="connsiteX115" fmla="*/ 215634 w 525386"/>
              <a:gd name="connsiteY115" fmla="*/ 22574 h 608136"/>
              <a:gd name="connsiteX116" fmla="*/ 219188 w 525386"/>
              <a:gd name="connsiteY116" fmla="*/ 17811 h 608136"/>
              <a:gd name="connsiteX117" fmla="*/ 235180 w 525386"/>
              <a:gd name="connsiteY117" fmla="*/ 5577 h 608136"/>
              <a:gd name="connsiteX118" fmla="*/ 253885 w 525386"/>
              <a:gd name="connsiteY118" fmla="*/ 161 h 60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525386" h="608136">
                <a:moveTo>
                  <a:pt x="312168" y="34372"/>
                </a:moveTo>
                <a:cubicBezTo>
                  <a:pt x="316470" y="36987"/>
                  <a:pt x="325447" y="47352"/>
                  <a:pt x="328627" y="55103"/>
                </a:cubicBezTo>
                <a:cubicBezTo>
                  <a:pt x="363134" y="141765"/>
                  <a:pt x="400541" y="227774"/>
                  <a:pt x="436452" y="314062"/>
                </a:cubicBezTo>
                <a:cubicBezTo>
                  <a:pt x="454407" y="357300"/>
                  <a:pt x="472082" y="400444"/>
                  <a:pt x="488821" y="443962"/>
                </a:cubicBezTo>
                <a:cubicBezTo>
                  <a:pt x="497331" y="465627"/>
                  <a:pt x="505374" y="487386"/>
                  <a:pt x="513229" y="509145"/>
                </a:cubicBezTo>
                <a:lnTo>
                  <a:pt x="519121" y="525581"/>
                </a:lnTo>
                <a:lnTo>
                  <a:pt x="522020" y="533799"/>
                </a:lnTo>
                <a:lnTo>
                  <a:pt x="522113" y="534359"/>
                </a:lnTo>
                <a:lnTo>
                  <a:pt x="522581" y="535853"/>
                </a:lnTo>
                <a:lnTo>
                  <a:pt x="522581" y="535947"/>
                </a:lnTo>
                <a:lnTo>
                  <a:pt x="522768" y="536227"/>
                </a:lnTo>
                <a:lnTo>
                  <a:pt x="522955" y="537161"/>
                </a:lnTo>
                <a:lnTo>
                  <a:pt x="523516" y="539309"/>
                </a:lnTo>
                <a:lnTo>
                  <a:pt x="523983" y="541457"/>
                </a:lnTo>
                <a:lnTo>
                  <a:pt x="524638" y="545192"/>
                </a:lnTo>
                <a:cubicBezTo>
                  <a:pt x="525012" y="547620"/>
                  <a:pt x="525386" y="550422"/>
                  <a:pt x="525386" y="552663"/>
                </a:cubicBezTo>
                <a:cubicBezTo>
                  <a:pt x="525386" y="554904"/>
                  <a:pt x="525199" y="556959"/>
                  <a:pt x="525106" y="559200"/>
                </a:cubicBezTo>
                <a:cubicBezTo>
                  <a:pt x="524451" y="563589"/>
                  <a:pt x="523703" y="567978"/>
                  <a:pt x="522020" y="571900"/>
                </a:cubicBezTo>
                <a:cubicBezTo>
                  <a:pt x="518840" y="579932"/>
                  <a:pt x="513884" y="587122"/>
                  <a:pt x="507618" y="592445"/>
                </a:cubicBezTo>
                <a:cubicBezTo>
                  <a:pt x="502007" y="597862"/>
                  <a:pt x="495461" y="602157"/>
                  <a:pt x="487979" y="604959"/>
                </a:cubicBezTo>
                <a:cubicBezTo>
                  <a:pt x="480498" y="607387"/>
                  <a:pt x="472269" y="608321"/>
                  <a:pt x="464226" y="607387"/>
                </a:cubicBezTo>
                <a:cubicBezTo>
                  <a:pt x="460392" y="606547"/>
                  <a:pt x="456371" y="606080"/>
                  <a:pt x="452817" y="604399"/>
                </a:cubicBezTo>
                <a:cubicBezTo>
                  <a:pt x="451040" y="603652"/>
                  <a:pt x="448889" y="602904"/>
                  <a:pt x="447580" y="602344"/>
                </a:cubicBezTo>
                <a:lnTo>
                  <a:pt x="443840" y="600570"/>
                </a:lnTo>
                <a:lnTo>
                  <a:pt x="429064" y="593753"/>
                </a:lnTo>
                <a:lnTo>
                  <a:pt x="370148" y="566204"/>
                </a:lnTo>
                <a:cubicBezTo>
                  <a:pt x="333957" y="549114"/>
                  <a:pt x="297673" y="532118"/>
                  <a:pt x="261482" y="515028"/>
                </a:cubicBezTo>
                <a:cubicBezTo>
                  <a:pt x="249886" y="520725"/>
                  <a:pt x="238476" y="526608"/>
                  <a:pt x="226880" y="532305"/>
                </a:cubicBezTo>
                <a:cubicBezTo>
                  <a:pt x="198171" y="546499"/>
                  <a:pt x="169087" y="560227"/>
                  <a:pt x="139910" y="573581"/>
                </a:cubicBezTo>
                <a:cubicBezTo>
                  <a:pt x="125321" y="580305"/>
                  <a:pt x="110732" y="586842"/>
                  <a:pt x="96144" y="593472"/>
                </a:cubicBezTo>
                <a:lnTo>
                  <a:pt x="72952" y="603838"/>
                </a:lnTo>
                <a:cubicBezTo>
                  <a:pt x="70988" y="604585"/>
                  <a:pt x="69491" y="605146"/>
                  <a:pt x="67154" y="605893"/>
                </a:cubicBezTo>
                <a:cubicBezTo>
                  <a:pt x="63880" y="606827"/>
                  <a:pt x="60420" y="607667"/>
                  <a:pt x="57241" y="607947"/>
                </a:cubicBezTo>
                <a:cubicBezTo>
                  <a:pt x="51443" y="608414"/>
                  <a:pt x="45271" y="608041"/>
                  <a:pt x="39660" y="606547"/>
                </a:cubicBezTo>
                <a:cubicBezTo>
                  <a:pt x="26941" y="603278"/>
                  <a:pt x="17403" y="595340"/>
                  <a:pt x="11885" y="586749"/>
                </a:cubicBezTo>
                <a:cubicBezTo>
                  <a:pt x="6274" y="578157"/>
                  <a:pt x="4684" y="568912"/>
                  <a:pt x="5526" y="561721"/>
                </a:cubicBezTo>
                <a:cubicBezTo>
                  <a:pt x="5619" y="558079"/>
                  <a:pt x="7022" y="554998"/>
                  <a:pt x="7864" y="552383"/>
                </a:cubicBezTo>
                <a:cubicBezTo>
                  <a:pt x="9267" y="549861"/>
                  <a:pt x="10669" y="547900"/>
                  <a:pt x="11979" y="546406"/>
                </a:cubicBezTo>
                <a:cubicBezTo>
                  <a:pt x="15252" y="543511"/>
                  <a:pt x="18151" y="542577"/>
                  <a:pt x="20582" y="543044"/>
                </a:cubicBezTo>
                <a:cubicBezTo>
                  <a:pt x="26380" y="544258"/>
                  <a:pt x="27596" y="551356"/>
                  <a:pt x="30962" y="557145"/>
                </a:cubicBezTo>
                <a:cubicBezTo>
                  <a:pt x="32739" y="560134"/>
                  <a:pt x="34797" y="562842"/>
                  <a:pt x="37696" y="565177"/>
                </a:cubicBezTo>
                <a:cubicBezTo>
                  <a:pt x="40408" y="567605"/>
                  <a:pt x="44055" y="569472"/>
                  <a:pt x="47421" y="569939"/>
                </a:cubicBezTo>
                <a:cubicBezTo>
                  <a:pt x="49292" y="570406"/>
                  <a:pt x="51536" y="569939"/>
                  <a:pt x="52939" y="569659"/>
                </a:cubicBezTo>
                <a:cubicBezTo>
                  <a:pt x="52939" y="569566"/>
                  <a:pt x="53032" y="569566"/>
                  <a:pt x="53126" y="569566"/>
                </a:cubicBezTo>
                <a:lnTo>
                  <a:pt x="53313" y="569566"/>
                </a:lnTo>
                <a:lnTo>
                  <a:pt x="54061" y="569192"/>
                </a:lnTo>
                <a:lnTo>
                  <a:pt x="55744" y="568445"/>
                </a:lnTo>
                <a:lnTo>
                  <a:pt x="57241" y="567791"/>
                </a:lnTo>
                <a:lnTo>
                  <a:pt x="57428" y="567791"/>
                </a:lnTo>
                <a:lnTo>
                  <a:pt x="57615" y="567698"/>
                </a:lnTo>
                <a:lnTo>
                  <a:pt x="60981" y="565924"/>
                </a:lnTo>
                <a:lnTo>
                  <a:pt x="87727" y="551729"/>
                </a:lnTo>
                <a:cubicBezTo>
                  <a:pt x="105495" y="542390"/>
                  <a:pt x="123451" y="533052"/>
                  <a:pt x="141406" y="523993"/>
                </a:cubicBezTo>
                <a:cubicBezTo>
                  <a:pt x="177503" y="505690"/>
                  <a:pt x="213788" y="487853"/>
                  <a:pt x="250166" y="470203"/>
                </a:cubicBezTo>
                <a:lnTo>
                  <a:pt x="250447" y="470110"/>
                </a:lnTo>
                <a:cubicBezTo>
                  <a:pt x="257554" y="466561"/>
                  <a:pt x="265596" y="466935"/>
                  <a:pt x="272236" y="470203"/>
                </a:cubicBezTo>
                <a:cubicBezTo>
                  <a:pt x="309269" y="488600"/>
                  <a:pt x="346208" y="507277"/>
                  <a:pt x="383054" y="526141"/>
                </a:cubicBezTo>
                <a:cubicBezTo>
                  <a:pt x="400261" y="534920"/>
                  <a:pt x="417374" y="543885"/>
                  <a:pt x="434488" y="552756"/>
                </a:cubicBezTo>
                <a:lnTo>
                  <a:pt x="461047" y="565083"/>
                </a:lnTo>
                <a:cubicBezTo>
                  <a:pt x="463010" y="565924"/>
                  <a:pt x="466097" y="567605"/>
                  <a:pt x="466471" y="567418"/>
                </a:cubicBezTo>
                <a:cubicBezTo>
                  <a:pt x="467032" y="567605"/>
                  <a:pt x="467499" y="567698"/>
                  <a:pt x="467873" y="567978"/>
                </a:cubicBezTo>
                <a:cubicBezTo>
                  <a:pt x="468247" y="567978"/>
                  <a:pt x="468715" y="567978"/>
                  <a:pt x="469089" y="568072"/>
                </a:cubicBezTo>
                <a:cubicBezTo>
                  <a:pt x="469837" y="568445"/>
                  <a:pt x="470772" y="568072"/>
                  <a:pt x="471521" y="568352"/>
                </a:cubicBezTo>
                <a:cubicBezTo>
                  <a:pt x="472362" y="568072"/>
                  <a:pt x="473110" y="568352"/>
                  <a:pt x="473858" y="567978"/>
                </a:cubicBezTo>
                <a:cubicBezTo>
                  <a:pt x="475355" y="567698"/>
                  <a:pt x="476851" y="566577"/>
                  <a:pt x="478347" y="565737"/>
                </a:cubicBezTo>
                <a:cubicBezTo>
                  <a:pt x="479750" y="564430"/>
                  <a:pt x="480966" y="563216"/>
                  <a:pt x="481807" y="561721"/>
                </a:cubicBezTo>
                <a:cubicBezTo>
                  <a:pt x="482462" y="560227"/>
                  <a:pt x="483304" y="558826"/>
                  <a:pt x="483491" y="556959"/>
                </a:cubicBezTo>
                <a:cubicBezTo>
                  <a:pt x="483865" y="556212"/>
                  <a:pt x="483304" y="555464"/>
                  <a:pt x="483584" y="554717"/>
                </a:cubicBezTo>
                <a:lnTo>
                  <a:pt x="483865" y="554717"/>
                </a:lnTo>
                <a:cubicBezTo>
                  <a:pt x="483865" y="554624"/>
                  <a:pt x="483491" y="553784"/>
                  <a:pt x="483304" y="553223"/>
                </a:cubicBezTo>
                <a:cubicBezTo>
                  <a:pt x="468996" y="517737"/>
                  <a:pt x="454781" y="482437"/>
                  <a:pt x="440473" y="447044"/>
                </a:cubicBezTo>
                <a:cubicBezTo>
                  <a:pt x="411763" y="374950"/>
                  <a:pt x="384082" y="302576"/>
                  <a:pt x="355934" y="230482"/>
                </a:cubicBezTo>
                <a:cubicBezTo>
                  <a:pt x="332554" y="170622"/>
                  <a:pt x="313383" y="110108"/>
                  <a:pt x="305154" y="57065"/>
                </a:cubicBezTo>
                <a:cubicBezTo>
                  <a:pt x="302629" y="41002"/>
                  <a:pt x="303377" y="29142"/>
                  <a:pt x="312168" y="34372"/>
                </a:cubicBezTo>
                <a:close/>
                <a:moveTo>
                  <a:pt x="253885" y="161"/>
                </a:moveTo>
                <a:cubicBezTo>
                  <a:pt x="260244" y="-213"/>
                  <a:pt x="266697" y="-26"/>
                  <a:pt x="272869" y="1748"/>
                </a:cubicBezTo>
                <a:cubicBezTo>
                  <a:pt x="286804" y="5204"/>
                  <a:pt x="295315" y="15850"/>
                  <a:pt x="297279" y="23695"/>
                </a:cubicBezTo>
                <a:cubicBezTo>
                  <a:pt x="298307" y="27804"/>
                  <a:pt x="298120" y="31259"/>
                  <a:pt x="296998" y="33967"/>
                </a:cubicBezTo>
                <a:cubicBezTo>
                  <a:pt x="296063" y="36769"/>
                  <a:pt x="294286" y="38637"/>
                  <a:pt x="292041" y="39851"/>
                </a:cubicBezTo>
                <a:cubicBezTo>
                  <a:pt x="289516" y="41251"/>
                  <a:pt x="286898" y="41625"/>
                  <a:pt x="284466" y="41438"/>
                </a:cubicBezTo>
                <a:cubicBezTo>
                  <a:pt x="282035" y="41345"/>
                  <a:pt x="279790" y="40691"/>
                  <a:pt x="277452" y="40318"/>
                </a:cubicBezTo>
                <a:cubicBezTo>
                  <a:pt x="272869" y="39477"/>
                  <a:pt x="269129" y="38637"/>
                  <a:pt x="265107" y="38450"/>
                </a:cubicBezTo>
                <a:cubicBezTo>
                  <a:pt x="261647" y="38356"/>
                  <a:pt x="258000" y="39197"/>
                  <a:pt x="255662" y="40971"/>
                </a:cubicBezTo>
                <a:cubicBezTo>
                  <a:pt x="255100" y="41438"/>
                  <a:pt x="254352" y="41718"/>
                  <a:pt x="253978" y="42372"/>
                </a:cubicBezTo>
                <a:cubicBezTo>
                  <a:pt x="253791" y="42559"/>
                  <a:pt x="253511" y="42746"/>
                  <a:pt x="253230" y="42932"/>
                </a:cubicBezTo>
                <a:cubicBezTo>
                  <a:pt x="253043" y="43213"/>
                  <a:pt x="252856" y="43586"/>
                  <a:pt x="252669" y="43866"/>
                </a:cubicBezTo>
                <a:cubicBezTo>
                  <a:pt x="252108" y="44240"/>
                  <a:pt x="252295" y="44427"/>
                  <a:pt x="252295" y="44427"/>
                </a:cubicBezTo>
                <a:lnTo>
                  <a:pt x="252108" y="44427"/>
                </a:lnTo>
                <a:lnTo>
                  <a:pt x="251547" y="45827"/>
                </a:lnTo>
                <a:lnTo>
                  <a:pt x="250424" y="48144"/>
                </a:lnTo>
                <a:lnTo>
                  <a:pt x="250424" y="48069"/>
                </a:lnTo>
                <a:cubicBezTo>
                  <a:pt x="250050" y="48816"/>
                  <a:pt x="249863" y="49189"/>
                  <a:pt x="249770" y="49470"/>
                </a:cubicBezTo>
                <a:lnTo>
                  <a:pt x="250144" y="48723"/>
                </a:lnTo>
                <a:lnTo>
                  <a:pt x="250424" y="48144"/>
                </a:lnTo>
                <a:lnTo>
                  <a:pt x="250424" y="48162"/>
                </a:lnTo>
                <a:lnTo>
                  <a:pt x="250237" y="48536"/>
                </a:lnTo>
                <a:lnTo>
                  <a:pt x="249770" y="50030"/>
                </a:lnTo>
                <a:lnTo>
                  <a:pt x="248647" y="52925"/>
                </a:lnTo>
                <a:lnTo>
                  <a:pt x="246403" y="58808"/>
                </a:lnTo>
                <a:lnTo>
                  <a:pt x="241914" y="70482"/>
                </a:lnTo>
                <a:lnTo>
                  <a:pt x="232562" y="93735"/>
                </a:lnTo>
                <a:cubicBezTo>
                  <a:pt x="219843" y="124647"/>
                  <a:pt x="206376" y="155278"/>
                  <a:pt x="192535" y="185629"/>
                </a:cubicBezTo>
                <a:cubicBezTo>
                  <a:pt x="188046" y="195248"/>
                  <a:pt x="183557" y="204680"/>
                  <a:pt x="179068" y="214299"/>
                </a:cubicBezTo>
                <a:cubicBezTo>
                  <a:pt x="149983" y="294519"/>
                  <a:pt x="112200" y="370537"/>
                  <a:pt x="76288" y="447302"/>
                </a:cubicBezTo>
                <a:cubicBezTo>
                  <a:pt x="61324" y="479147"/>
                  <a:pt x="42807" y="508938"/>
                  <a:pt x="19988" y="530230"/>
                </a:cubicBezTo>
                <a:cubicBezTo>
                  <a:pt x="12974" y="536674"/>
                  <a:pt x="5960" y="540036"/>
                  <a:pt x="2125" y="533592"/>
                </a:cubicBezTo>
                <a:cubicBezTo>
                  <a:pt x="255" y="530324"/>
                  <a:pt x="-961" y="522106"/>
                  <a:pt x="1003" y="518090"/>
                </a:cubicBezTo>
                <a:cubicBezTo>
                  <a:pt x="43181" y="425263"/>
                  <a:pt x="75353" y="326832"/>
                  <a:pt x="127350" y="239327"/>
                </a:cubicBezTo>
                <a:cubicBezTo>
                  <a:pt x="147364" y="186750"/>
                  <a:pt x="166723" y="133986"/>
                  <a:pt x="188046" y="81782"/>
                </a:cubicBezTo>
                <a:cubicBezTo>
                  <a:pt x="194686" y="65626"/>
                  <a:pt x="201887" y="49563"/>
                  <a:pt x="209369" y="33780"/>
                </a:cubicBezTo>
                <a:lnTo>
                  <a:pt x="210117" y="32286"/>
                </a:lnTo>
                <a:lnTo>
                  <a:pt x="211145" y="30138"/>
                </a:lnTo>
                <a:lnTo>
                  <a:pt x="211520" y="29391"/>
                </a:lnTo>
                <a:lnTo>
                  <a:pt x="213109" y="26496"/>
                </a:lnTo>
                <a:lnTo>
                  <a:pt x="213951" y="25002"/>
                </a:lnTo>
                <a:lnTo>
                  <a:pt x="215634" y="22574"/>
                </a:lnTo>
                <a:cubicBezTo>
                  <a:pt x="216850" y="20893"/>
                  <a:pt x="217972" y="19305"/>
                  <a:pt x="219188" y="17811"/>
                </a:cubicBezTo>
                <a:cubicBezTo>
                  <a:pt x="223958" y="12675"/>
                  <a:pt x="229195" y="8472"/>
                  <a:pt x="235180" y="5577"/>
                </a:cubicBezTo>
                <a:cubicBezTo>
                  <a:pt x="241072" y="2402"/>
                  <a:pt x="247525" y="1001"/>
                  <a:pt x="253885" y="16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</p:sp>
      <p:sp>
        <p:nvSpPr>
          <p:cNvPr id="2" name="cursor_158778"/>
          <p:cNvSpPr>
            <a:spLocks noChangeAspect="1"/>
          </p:cNvSpPr>
          <p:nvPr/>
        </p:nvSpPr>
        <p:spPr bwMode="auto">
          <a:xfrm rot="5400000">
            <a:off x="562925" y="5206822"/>
            <a:ext cx="126095" cy="145955"/>
          </a:xfrm>
          <a:custGeom>
            <a:avLst/>
            <a:gdLst>
              <a:gd name="connsiteX0" fmla="*/ 312168 w 525386"/>
              <a:gd name="connsiteY0" fmla="*/ 34372 h 608136"/>
              <a:gd name="connsiteX1" fmla="*/ 328627 w 525386"/>
              <a:gd name="connsiteY1" fmla="*/ 55103 h 608136"/>
              <a:gd name="connsiteX2" fmla="*/ 436452 w 525386"/>
              <a:gd name="connsiteY2" fmla="*/ 314062 h 608136"/>
              <a:gd name="connsiteX3" fmla="*/ 488821 w 525386"/>
              <a:gd name="connsiteY3" fmla="*/ 443962 h 608136"/>
              <a:gd name="connsiteX4" fmla="*/ 513229 w 525386"/>
              <a:gd name="connsiteY4" fmla="*/ 509145 h 608136"/>
              <a:gd name="connsiteX5" fmla="*/ 519121 w 525386"/>
              <a:gd name="connsiteY5" fmla="*/ 525581 h 608136"/>
              <a:gd name="connsiteX6" fmla="*/ 522020 w 525386"/>
              <a:gd name="connsiteY6" fmla="*/ 533799 h 608136"/>
              <a:gd name="connsiteX7" fmla="*/ 522113 w 525386"/>
              <a:gd name="connsiteY7" fmla="*/ 534359 h 608136"/>
              <a:gd name="connsiteX8" fmla="*/ 522581 w 525386"/>
              <a:gd name="connsiteY8" fmla="*/ 535853 h 608136"/>
              <a:gd name="connsiteX9" fmla="*/ 522581 w 525386"/>
              <a:gd name="connsiteY9" fmla="*/ 535947 h 608136"/>
              <a:gd name="connsiteX10" fmla="*/ 522768 w 525386"/>
              <a:gd name="connsiteY10" fmla="*/ 536227 h 608136"/>
              <a:gd name="connsiteX11" fmla="*/ 522955 w 525386"/>
              <a:gd name="connsiteY11" fmla="*/ 537161 h 608136"/>
              <a:gd name="connsiteX12" fmla="*/ 523516 w 525386"/>
              <a:gd name="connsiteY12" fmla="*/ 539309 h 608136"/>
              <a:gd name="connsiteX13" fmla="*/ 523983 w 525386"/>
              <a:gd name="connsiteY13" fmla="*/ 541457 h 608136"/>
              <a:gd name="connsiteX14" fmla="*/ 524638 w 525386"/>
              <a:gd name="connsiteY14" fmla="*/ 545192 h 608136"/>
              <a:gd name="connsiteX15" fmla="*/ 525386 w 525386"/>
              <a:gd name="connsiteY15" fmla="*/ 552663 h 608136"/>
              <a:gd name="connsiteX16" fmla="*/ 525106 w 525386"/>
              <a:gd name="connsiteY16" fmla="*/ 559200 h 608136"/>
              <a:gd name="connsiteX17" fmla="*/ 522020 w 525386"/>
              <a:gd name="connsiteY17" fmla="*/ 571900 h 608136"/>
              <a:gd name="connsiteX18" fmla="*/ 507618 w 525386"/>
              <a:gd name="connsiteY18" fmla="*/ 592445 h 608136"/>
              <a:gd name="connsiteX19" fmla="*/ 487979 w 525386"/>
              <a:gd name="connsiteY19" fmla="*/ 604959 h 608136"/>
              <a:gd name="connsiteX20" fmla="*/ 464226 w 525386"/>
              <a:gd name="connsiteY20" fmla="*/ 607387 h 608136"/>
              <a:gd name="connsiteX21" fmla="*/ 452817 w 525386"/>
              <a:gd name="connsiteY21" fmla="*/ 604399 h 608136"/>
              <a:gd name="connsiteX22" fmla="*/ 447580 w 525386"/>
              <a:gd name="connsiteY22" fmla="*/ 602344 h 608136"/>
              <a:gd name="connsiteX23" fmla="*/ 443840 w 525386"/>
              <a:gd name="connsiteY23" fmla="*/ 600570 h 608136"/>
              <a:gd name="connsiteX24" fmla="*/ 429064 w 525386"/>
              <a:gd name="connsiteY24" fmla="*/ 593753 h 608136"/>
              <a:gd name="connsiteX25" fmla="*/ 370148 w 525386"/>
              <a:gd name="connsiteY25" fmla="*/ 566204 h 608136"/>
              <a:gd name="connsiteX26" fmla="*/ 261482 w 525386"/>
              <a:gd name="connsiteY26" fmla="*/ 515028 h 608136"/>
              <a:gd name="connsiteX27" fmla="*/ 226880 w 525386"/>
              <a:gd name="connsiteY27" fmla="*/ 532305 h 608136"/>
              <a:gd name="connsiteX28" fmla="*/ 139910 w 525386"/>
              <a:gd name="connsiteY28" fmla="*/ 573581 h 608136"/>
              <a:gd name="connsiteX29" fmla="*/ 96144 w 525386"/>
              <a:gd name="connsiteY29" fmla="*/ 593472 h 608136"/>
              <a:gd name="connsiteX30" fmla="*/ 72952 w 525386"/>
              <a:gd name="connsiteY30" fmla="*/ 603838 h 608136"/>
              <a:gd name="connsiteX31" fmla="*/ 67154 w 525386"/>
              <a:gd name="connsiteY31" fmla="*/ 605893 h 608136"/>
              <a:gd name="connsiteX32" fmla="*/ 57241 w 525386"/>
              <a:gd name="connsiteY32" fmla="*/ 607947 h 608136"/>
              <a:gd name="connsiteX33" fmla="*/ 39660 w 525386"/>
              <a:gd name="connsiteY33" fmla="*/ 606547 h 608136"/>
              <a:gd name="connsiteX34" fmla="*/ 11885 w 525386"/>
              <a:gd name="connsiteY34" fmla="*/ 586749 h 608136"/>
              <a:gd name="connsiteX35" fmla="*/ 5526 w 525386"/>
              <a:gd name="connsiteY35" fmla="*/ 561721 h 608136"/>
              <a:gd name="connsiteX36" fmla="*/ 7864 w 525386"/>
              <a:gd name="connsiteY36" fmla="*/ 552383 h 608136"/>
              <a:gd name="connsiteX37" fmla="*/ 11979 w 525386"/>
              <a:gd name="connsiteY37" fmla="*/ 546406 h 608136"/>
              <a:gd name="connsiteX38" fmla="*/ 20582 w 525386"/>
              <a:gd name="connsiteY38" fmla="*/ 543044 h 608136"/>
              <a:gd name="connsiteX39" fmla="*/ 30962 w 525386"/>
              <a:gd name="connsiteY39" fmla="*/ 557145 h 608136"/>
              <a:gd name="connsiteX40" fmla="*/ 37696 w 525386"/>
              <a:gd name="connsiteY40" fmla="*/ 565177 h 608136"/>
              <a:gd name="connsiteX41" fmla="*/ 47421 w 525386"/>
              <a:gd name="connsiteY41" fmla="*/ 569939 h 608136"/>
              <a:gd name="connsiteX42" fmla="*/ 52939 w 525386"/>
              <a:gd name="connsiteY42" fmla="*/ 569659 h 608136"/>
              <a:gd name="connsiteX43" fmla="*/ 53126 w 525386"/>
              <a:gd name="connsiteY43" fmla="*/ 569566 h 608136"/>
              <a:gd name="connsiteX44" fmla="*/ 53313 w 525386"/>
              <a:gd name="connsiteY44" fmla="*/ 569566 h 608136"/>
              <a:gd name="connsiteX45" fmla="*/ 54061 w 525386"/>
              <a:gd name="connsiteY45" fmla="*/ 569192 h 608136"/>
              <a:gd name="connsiteX46" fmla="*/ 55744 w 525386"/>
              <a:gd name="connsiteY46" fmla="*/ 568445 h 608136"/>
              <a:gd name="connsiteX47" fmla="*/ 57241 w 525386"/>
              <a:gd name="connsiteY47" fmla="*/ 567791 h 608136"/>
              <a:gd name="connsiteX48" fmla="*/ 57428 w 525386"/>
              <a:gd name="connsiteY48" fmla="*/ 567791 h 608136"/>
              <a:gd name="connsiteX49" fmla="*/ 57615 w 525386"/>
              <a:gd name="connsiteY49" fmla="*/ 567698 h 608136"/>
              <a:gd name="connsiteX50" fmla="*/ 60981 w 525386"/>
              <a:gd name="connsiteY50" fmla="*/ 565924 h 608136"/>
              <a:gd name="connsiteX51" fmla="*/ 87727 w 525386"/>
              <a:gd name="connsiteY51" fmla="*/ 551729 h 608136"/>
              <a:gd name="connsiteX52" fmla="*/ 141406 w 525386"/>
              <a:gd name="connsiteY52" fmla="*/ 523993 h 608136"/>
              <a:gd name="connsiteX53" fmla="*/ 250166 w 525386"/>
              <a:gd name="connsiteY53" fmla="*/ 470203 h 608136"/>
              <a:gd name="connsiteX54" fmla="*/ 250447 w 525386"/>
              <a:gd name="connsiteY54" fmla="*/ 470110 h 608136"/>
              <a:gd name="connsiteX55" fmla="*/ 272236 w 525386"/>
              <a:gd name="connsiteY55" fmla="*/ 470203 h 608136"/>
              <a:gd name="connsiteX56" fmla="*/ 383054 w 525386"/>
              <a:gd name="connsiteY56" fmla="*/ 526141 h 608136"/>
              <a:gd name="connsiteX57" fmla="*/ 434488 w 525386"/>
              <a:gd name="connsiteY57" fmla="*/ 552756 h 608136"/>
              <a:gd name="connsiteX58" fmla="*/ 461047 w 525386"/>
              <a:gd name="connsiteY58" fmla="*/ 565083 h 608136"/>
              <a:gd name="connsiteX59" fmla="*/ 466471 w 525386"/>
              <a:gd name="connsiteY59" fmla="*/ 567418 h 608136"/>
              <a:gd name="connsiteX60" fmla="*/ 467873 w 525386"/>
              <a:gd name="connsiteY60" fmla="*/ 567978 h 608136"/>
              <a:gd name="connsiteX61" fmla="*/ 469089 w 525386"/>
              <a:gd name="connsiteY61" fmla="*/ 568072 h 608136"/>
              <a:gd name="connsiteX62" fmla="*/ 471521 w 525386"/>
              <a:gd name="connsiteY62" fmla="*/ 568352 h 608136"/>
              <a:gd name="connsiteX63" fmla="*/ 473858 w 525386"/>
              <a:gd name="connsiteY63" fmla="*/ 567978 h 608136"/>
              <a:gd name="connsiteX64" fmla="*/ 478347 w 525386"/>
              <a:gd name="connsiteY64" fmla="*/ 565737 h 608136"/>
              <a:gd name="connsiteX65" fmla="*/ 481807 w 525386"/>
              <a:gd name="connsiteY65" fmla="*/ 561721 h 608136"/>
              <a:gd name="connsiteX66" fmla="*/ 483491 w 525386"/>
              <a:gd name="connsiteY66" fmla="*/ 556959 h 608136"/>
              <a:gd name="connsiteX67" fmla="*/ 483584 w 525386"/>
              <a:gd name="connsiteY67" fmla="*/ 554717 h 608136"/>
              <a:gd name="connsiteX68" fmla="*/ 483865 w 525386"/>
              <a:gd name="connsiteY68" fmla="*/ 554717 h 608136"/>
              <a:gd name="connsiteX69" fmla="*/ 483304 w 525386"/>
              <a:gd name="connsiteY69" fmla="*/ 553223 h 608136"/>
              <a:gd name="connsiteX70" fmla="*/ 440473 w 525386"/>
              <a:gd name="connsiteY70" fmla="*/ 447044 h 608136"/>
              <a:gd name="connsiteX71" fmla="*/ 355934 w 525386"/>
              <a:gd name="connsiteY71" fmla="*/ 230482 h 608136"/>
              <a:gd name="connsiteX72" fmla="*/ 305154 w 525386"/>
              <a:gd name="connsiteY72" fmla="*/ 57065 h 608136"/>
              <a:gd name="connsiteX73" fmla="*/ 312168 w 525386"/>
              <a:gd name="connsiteY73" fmla="*/ 34372 h 608136"/>
              <a:gd name="connsiteX74" fmla="*/ 253885 w 525386"/>
              <a:gd name="connsiteY74" fmla="*/ 161 h 608136"/>
              <a:gd name="connsiteX75" fmla="*/ 272869 w 525386"/>
              <a:gd name="connsiteY75" fmla="*/ 1748 h 608136"/>
              <a:gd name="connsiteX76" fmla="*/ 297279 w 525386"/>
              <a:gd name="connsiteY76" fmla="*/ 23695 h 608136"/>
              <a:gd name="connsiteX77" fmla="*/ 296998 w 525386"/>
              <a:gd name="connsiteY77" fmla="*/ 33967 h 608136"/>
              <a:gd name="connsiteX78" fmla="*/ 292041 w 525386"/>
              <a:gd name="connsiteY78" fmla="*/ 39851 h 608136"/>
              <a:gd name="connsiteX79" fmla="*/ 284466 w 525386"/>
              <a:gd name="connsiteY79" fmla="*/ 41438 h 608136"/>
              <a:gd name="connsiteX80" fmla="*/ 277452 w 525386"/>
              <a:gd name="connsiteY80" fmla="*/ 40318 h 608136"/>
              <a:gd name="connsiteX81" fmla="*/ 265107 w 525386"/>
              <a:gd name="connsiteY81" fmla="*/ 38450 h 608136"/>
              <a:gd name="connsiteX82" fmla="*/ 255662 w 525386"/>
              <a:gd name="connsiteY82" fmla="*/ 40971 h 608136"/>
              <a:gd name="connsiteX83" fmla="*/ 253978 w 525386"/>
              <a:gd name="connsiteY83" fmla="*/ 42372 h 608136"/>
              <a:gd name="connsiteX84" fmla="*/ 253230 w 525386"/>
              <a:gd name="connsiteY84" fmla="*/ 42932 h 608136"/>
              <a:gd name="connsiteX85" fmla="*/ 252669 w 525386"/>
              <a:gd name="connsiteY85" fmla="*/ 43866 h 608136"/>
              <a:gd name="connsiteX86" fmla="*/ 252295 w 525386"/>
              <a:gd name="connsiteY86" fmla="*/ 44427 h 608136"/>
              <a:gd name="connsiteX87" fmla="*/ 252108 w 525386"/>
              <a:gd name="connsiteY87" fmla="*/ 44427 h 608136"/>
              <a:gd name="connsiteX88" fmla="*/ 251547 w 525386"/>
              <a:gd name="connsiteY88" fmla="*/ 45827 h 608136"/>
              <a:gd name="connsiteX89" fmla="*/ 250424 w 525386"/>
              <a:gd name="connsiteY89" fmla="*/ 48144 h 608136"/>
              <a:gd name="connsiteX90" fmla="*/ 250424 w 525386"/>
              <a:gd name="connsiteY90" fmla="*/ 48069 h 608136"/>
              <a:gd name="connsiteX91" fmla="*/ 249770 w 525386"/>
              <a:gd name="connsiteY91" fmla="*/ 49470 h 608136"/>
              <a:gd name="connsiteX92" fmla="*/ 250144 w 525386"/>
              <a:gd name="connsiteY92" fmla="*/ 48723 h 608136"/>
              <a:gd name="connsiteX93" fmla="*/ 250424 w 525386"/>
              <a:gd name="connsiteY93" fmla="*/ 48144 h 608136"/>
              <a:gd name="connsiteX94" fmla="*/ 250424 w 525386"/>
              <a:gd name="connsiteY94" fmla="*/ 48162 h 608136"/>
              <a:gd name="connsiteX95" fmla="*/ 250237 w 525386"/>
              <a:gd name="connsiteY95" fmla="*/ 48536 h 608136"/>
              <a:gd name="connsiteX96" fmla="*/ 249770 w 525386"/>
              <a:gd name="connsiteY96" fmla="*/ 50030 h 608136"/>
              <a:gd name="connsiteX97" fmla="*/ 248647 w 525386"/>
              <a:gd name="connsiteY97" fmla="*/ 52925 h 608136"/>
              <a:gd name="connsiteX98" fmla="*/ 246403 w 525386"/>
              <a:gd name="connsiteY98" fmla="*/ 58808 h 608136"/>
              <a:gd name="connsiteX99" fmla="*/ 241914 w 525386"/>
              <a:gd name="connsiteY99" fmla="*/ 70482 h 608136"/>
              <a:gd name="connsiteX100" fmla="*/ 232562 w 525386"/>
              <a:gd name="connsiteY100" fmla="*/ 93735 h 608136"/>
              <a:gd name="connsiteX101" fmla="*/ 192535 w 525386"/>
              <a:gd name="connsiteY101" fmla="*/ 185629 h 608136"/>
              <a:gd name="connsiteX102" fmla="*/ 179068 w 525386"/>
              <a:gd name="connsiteY102" fmla="*/ 214299 h 608136"/>
              <a:gd name="connsiteX103" fmla="*/ 76288 w 525386"/>
              <a:gd name="connsiteY103" fmla="*/ 447302 h 608136"/>
              <a:gd name="connsiteX104" fmla="*/ 19988 w 525386"/>
              <a:gd name="connsiteY104" fmla="*/ 530230 h 608136"/>
              <a:gd name="connsiteX105" fmla="*/ 2125 w 525386"/>
              <a:gd name="connsiteY105" fmla="*/ 533592 h 608136"/>
              <a:gd name="connsiteX106" fmla="*/ 1003 w 525386"/>
              <a:gd name="connsiteY106" fmla="*/ 518090 h 608136"/>
              <a:gd name="connsiteX107" fmla="*/ 127350 w 525386"/>
              <a:gd name="connsiteY107" fmla="*/ 239327 h 608136"/>
              <a:gd name="connsiteX108" fmla="*/ 188046 w 525386"/>
              <a:gd name="connsiteY108" fmla="*/ 81782 h 608136"/>
              <a:gd name="connsiteX109" fmla="*/ 209369 w 525386"/>
              <a:gd name="connsiteY109" fmla="*/ 33780 h 608136"/>
              <a:gd name="connsiteX110" fmla="*/ 210117 w 525386"/>
              <a:gd name="connsiteY110" fmla="*/ 32286 h 608136"/>
              <a:gd name="connsiteX111" fmla="*/ 211145 w 525386"/>
              <a:gd name="connsiteY111" fmla="*/ 30138 h 608136"/>
              <a:gd name="connsiteX112" fmla="*/ 211520 w 525386"/>
              <a:gd name="connsiteY112" fmla="*/ 29391 h 608136"/>
              <a:gd name="connsiteX113" fmla="*/ 213109 w 525386"/>
              <a:gd name="connsiteY113" fmla="*/ 26496 h 608136"/>
              <a:gd name="connsiteX114" fmla="*/ 213951 w 525386"/>
              <a:gd name="connsiteY114" fmla="*/ 25002 h 608136"/>
              <a:gd name="connsiteX115" fmla="*/ 215634 w 525386"/>
              <a:gd name="connsiteY115" fmla="*/ 22574 h 608136"/>
              <a:gd name="connsiteX116" fmla="*/ 219188 w 525386"/>
              <a:gd name="connsiteY116" fmla="*/ 17811 h 608136"/>
              <a:gd name="connsiteX117" fmla="*/ 235180 w 525386"/>
              <a:gd name="connsiteY117" fmla="*/ 5577 h 608136"/>
              <a:gd name="connsiteX118" fmla="*/ 253885 w 525386"/>
              <a:gd name="connsiteY118" fmla="*/ 161 h 60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525386" h="608136">
                <a:moveTo>
                  <a:pt x="312168" y="34372"/>
                </a:moveTo>
                <a:cubicBezTo>
                  <a:pt x="316470" y="36987"/>
                  <a:pt x="325447" y="47352"/>
                  <a:pt x="328627" y="55103"/>
                </a:cubicBezTo>
                <a:cubicBezTo>
                  <a:pt x="363134" y="141765"/>
                  <a:pt x="400541" y="227774"/>
                  <a:pt x="436452" y="314062"/>
                </a:cubicBezTo>
                <a:cubicBezTo>
                  <a:pt x="454407" y="357300"/>
                  <a:pt x="472082" y="400444"/>
                  <a:pt x="488821" y="443962"/>
                </a:cubicBezTo>
                <a:cubicBezTo>
                  <a:pt x="497331" y="465627"/>
                  <a:pt x="505374" y="487386"/>
                  <a:pt x="513229" y="509145"/>
                </a:cubicBezTo>
                <a:lnTo>
                  <a:pt x="519121" y="525581"/>
                </a:lnTo>
                <a:lnTo>
                  <a:pt x="522020" y="533799"/>
                </a:lnTo>
                <a:lnTo>
                  <a:pt x="522113" y="534359"/>
                </a:lnTo>
                <a:lnTo>
                  <a:pt x="522581" y="535853"/>
                </a:lnTo>
                <a:lnTo>
                  <a:pt x="522581" y="535947"/>
                </a:lnTo>
                <a:lnTo>
                  <a:pt x="522768" y="536227"/>
                </a:lnTo>
                <a:lnTo>
                  <a:pt x="522955" y="537161"/>
                </a:lnTo>
                <a:lnTo>
                  <a:pt x="523516" y="539309"/>
                </a:lnTo>
                <a:lnTo>
                  <a:pt x="523983" y="541457"/>
                </a:lnTo>
                <a:lnTo>
                  <a:pt x="524638" y="545192"/>
                </a:lnTo>
                <a:cubicBezTo>
                  <a:pt x="525012" y="547620"/>
                  <a:pt x="525386" y="550422"/>
                  <a:pt x="525386" y="552663"/>
                </a:cubicBezTo>
                <a:cubicBezTo>
                  <a:pt x="525386" y="554904"/>
                  <a:pt x="525199" y="556959"/>
                  <a:pt x="525106" y="559200"/>
                </a:cubicBezTo>
                <a:cubicBezTo>
                  <a:pt x="524451" y="563589"/>
                  <a:pt x="523703" y="567978"/>
                  <a:pt x="522020" y="571900"/>
                </a:cubicBezTo>
                <a:cubicBezTo>
                  <a:pt x="518840" y="579932"/>
                  <a:pt x="513884" y="587122"/>
                  <a:pt x="507618" y="592445"/>
                </a:cubicBezTo>
                <a:cubicBezTo>
                  <a:pt x="502007" y="597862"/>
                  <a:pt x="495461" y="602157"/>
                  <a:pt x="487979" y="604959"/>
                </a:cubicBezTo>
                <a:cubicBezTo>
                  <a:pt x="480498" y="607387"/>
                  <a:pt x="472269" y="608321"/>
                  <a:pt x="464226" y="607387"/>
                </a:cubicBezTo>
                <a:cubicBezTo>
                  <a:pt x="460392" y="606547"/>
                  <a:pt x="456371" y="606080"/>
                  <a:pt x="452817" y="604399"/>
                </a:cubicBezTo>
                <a:cubicBezTo>
                  <a:pt x="451040" y="603652"/>
                  <a:pt x="448889" y="602904"/>
                  <a:pt x="447580" y="602344"/>
                </a:cubicBezTo>
                <a:lnTo>
                  <a:pt x="443840" y="600570"/>
                </a:lnTo>
                <a:lnTo>
                  <a:pt x="429064" y="593753"/>
                </a:lnTo>
                <a:lnTo>
                  <a:pt x="370148" y="566204"/>
                </a:lnTo>
                <a:cubicBezTo>
                  <a:pt x="333957" y="549114"/>
                  <a:pt x="297673" y="532118"/>
                  <a:pt x="261482" y="515028"/>
                </a:cubicBezTo>
                <a:cubicBezTo>
                  <a:pt x="249886" y="520725"/>
                  <a:pt x="238476" y="526608"/>
                  <a:pt x="226880" y="532305"/>
                </a:cubicBezTo>
                <a:cubicBezTo>
                  <a:pt x="198171" y="546499"/>
                  <a:pt x="169087" y="560227"/>
                  <a:pt x="139910" y="573581"/>
                </a:cubicBezTo>
                <a:cubicBezTo>
                  <a:pt x="125321" y="580305"/>
                  <a:pt x="110732" y="586842"/>
                  <a:pt x="96144" y="593472"/>
                </a:cubicBezTo>
                <a:lnTo>
                  <a:pt x="72952" y="603838"/>
                </a:lnTo>
                <a:cubicBezTo>
                  <a:pt x="70988" y="604585"/>
                  <a:pt x="69491" y="605146"/>
                  <a:pt x="67154" y="605893"/>
                </a:cubicBezTo>
                <a:cubicBezTo>
                  <a:pt x="63880" y="606827"/>
                  <a:pt x="60420" y="607667"/>
                  <a:pt x="57241" y="607947"/>
                </a:cubicBezTo>
                <a:cubicBezTo>
                  <a:pt x="51443" y="608414"/>
                  <a:pt x="45271" y="608041"/>
                  <a:pt x="39660" y="606547"/>
                </a:cubicBezTo>
                <a:cubicBezTo>
                  <a:pt x="26941" y="603278"/>
                  <a:pt x="17403" y="595340"/>
                  <a:pt x="11885" y="586749"/>
                </a:cubicBezTo>
                <a:cubicBezTo>
                  <a:pt x="6274" y="578157"/>
                  <a:pt x="4684" y="568912"/>
                  <a:pt x="5526" y="561721"/>
                </a:cubicBezTo>
                <a:cubicBezTo>
                  <a:pt x="5619" y="558079"/>
                  <a:pt x="7022" y="554998"/>
                  <a:pt x="7864" y="552383"/>
                </a:cubicBezTo>
                <a:cubicBezTo>
                  <a:pt x="9267" y="549861"/>
                  <a:pt x="10669" y="547900"/>
                  <a:pt x="11979" y="546406"/>
                </a:cubicBezTo>
                <a:cubicBezTo>
                  <a:pt x="15252" y="543511"/>
                  <a:pt x="18151" y="542577"/>
                  <a:pt x="20582" y="543044"/>
                </a:cubicBezTo>
                <a:cubicBezTo>
                  <a:pt x="26380" y="544258"/>
                  <a:pt x="27596" y="551356"/>
                  <a:pt x="30962" y="557145"/>
                </a:cubicBezTo>
                <a:cubicBezTo>
                  <a:pt x="32739" y="560134"/>
                  <a:pt x="34797" y="562842"/>
                  <a:pt x="37696" y="565177"/>
                </a:cubicBezTo>
                <a:cubicBezTo>
                  <a:pt x="40408" y="567605"/>
                  <a:pt x="44055" y="569472"/>
                  <a:pt x="47421" y="569939"/>
                </a:cubicBezTo>
                <a:cubicBezTo>
                  <a:pt x="49292" y="570406"/>
                  <a:pt x="51536" y="569939"/>
                  <a:pt x="52939" y="569659"/>
                </a:cubicBezTo>
                <a:cubicBezTo>
                  <a:pt x="52939" y="569566"/>
                  <a:pt x="53032" y="569566"/>
                  <a:pt x="53126" y="569566"/>
                </a:cubicBezTo>
                <a:lnTo>
                  <a:pt x="53313" y="569566"/>
                </a:lnTo>
                <a:lnTo>
                  <a:pt x="54061" y="569192"/>
                </a:lnTo>
                <a:lnTo>
                  <a:pt x="55744" y="568445"/>
                </a:lnTo>
                <a:lnTo>
                  <a:pt x="57241" y="567791"/>
                </a:lnTo>
                <a:lnTo>
                  <a:pt x="57428" y="567791"/>
                </a:lnTo>
                <a:lnTo>
                  <a:pt x="57615" y="567698"/>
                </a:lnTo>
                <a:lnTo>
                  <a:pt x="60981" y="565924"/>
                </a:lnTo>
                <a:lnTo>
                  <a:pt x="87727" y="551729"/>
                </a:lnTo>
                <a:cubicBezTo>
                  <a:pt x="105495" y="542390"/>
                  <a:pt x="123451" y="533052"/>
                  <a:pt x="141406" y="523993"/>
                </a:cubicBezTo>
                <a:cubicBezTo>
                  <a:pt x="177503" y="505690"/>
                  <a:pt x="213788" y="487853"/>
                  <a:pt x="250166" y="470203"/>
                </a:cubicBezTo>
                <a:lnTo>
                  <a:pt x="250447" y="470110"/>
                </a:lnTo>
                <a:cubicBezTo>
                  <a:pt x="257554" y="466561"/>
                  <a:pt x="265596" y="466935"/>
                  <a:pt x="272236" y="470203"/>
                </a:cubicBezTo>
                <a:cubicBezTo>
                  <a:pt x="309269" y="488600"/>
                  <a:pt x="346208" y="507277"/>
                  <a:pt x="383054" y="526141"/>
                </a:cubicBezTo>
                <a:cubicBezTo>
                  <a:pt x="400261" y="534920"/>
                  <a:pt x="417374" y="543885"/>
                  <a:pt x="434488" y="552756"/>
                </a:cubicBezTo>
                <a:lnTo>
                  <a:pt x="461047" y="565083"/>
                </a:lnTo>
                <a:cubicBezTo>
                  <a:pt x="463010" y="565924"/>
                  <a:pt x="466097" y="567605"/>
                  <a:pt x="466471" y="567418"/>
                </a:cubicBezTo>
                <a:cubicBezTo>
                  <a:pt x="467032" y="567605"/>
                  <a:pt x="467499" y="567698"/>
                  <a:pt x="467873" y="567978"/>
                </a:cubicBezTo>
                <a:cubicBezTo>
                  <a:pt x="468247" y="567978"/>
                  <a:pt x="468715" y="567978"/>
                  <a:pt x="469089" y="568072"/>
                </a:cubicBezTo>
                <a:cubicBezTo>
                  <a:pt x="469837" y="568445"/>
                  <a:pt x="470772" y="568072"/>
                  <a:pt x="471521" y="568352"/>
                </a:cubicBezTo>
                <a:cubicBezTo>
                  <a:pt x="472362" y="568072"/>
                  <a:pt x="473110" y="568352"/>
                  <a:pt x="473858" y="567978"/>
                </a:cubicBezTo>
                <a:cubicBezTo>
                  <a:pt x="475355" y="567698"/>
                  <a:pt x="476851" y="566577"/>
                  <a:pt x="478347" y="565737"/>
                </a:cubicBezTo>
                <a:cubicBezTo>
                  <a:pt x="479750" y="564430"/>
                  <a:pt x="480966" y="563216"/>
                  <a:pt x="481807" y="561721"/>
                </a:cubicBezTo>
                <a:cubicBezTo>
                  <a:pt x="482462" y="560227"/>
                  <a:pt x="483304" y="558826"/>
                  <a:pt x="483491" y="556959"/>
                </a:cubicBezTo>
                <a:cubicBezTo>
                  <a:pt x="483865" y="556212"/>
                  <a:pt x="483304" y="555464"/>
                  <a:pt x="483584" y="554717"/>
                </a:cubicBezTo>
                <a:lnTo>
                  <a:pt x="483865" y="554717"/>
                </a:lnTo>
                <a:cubicBezTo>
                  <a:pt x="483865" y="554624"/>
                  <a:pt x="483491" y="553784"/>
                  <a:pt x="483304" y="553223"/>
                </a:cubicBezTo>
                <a:cubicBezTo>
                  <a:pt x="468996" y="517737"/>
                  <a:pt x="454781" y="482437"/>
                  <a:pt x="440473" y="447044"/>
                </a:cubicBezTo>
                <a:cubicBezTo>
                  <a:pt x="411763" y="374950"/>
                  <a:pt x="384082" y="302576"/>
                  <a:pt x="355934" y="230482"/>
                </a:cubicBezTo>
                <a:cubicBezTo>
                  <a:pt x="332554" y="170622"/>
                  <a:pt x="313383" y="110108"/>
                  <a:pt x="305154" y="57065"/>
                </a:cubicBezTo>
                <a:cubicBezTo>
                  <a:pt x="302629" y="41002"/>
                  <a:pt x="303377" y="29142"/>
                  <a:pt x="312168" y="34372"/>
                </a:cubicBezTo>
                <a:close/>
                <a:moveTo>
                  <a:pt x="253885" y="161"/>
                </a:moveTo>
                <a:cubicBezTo>
                  <a:pt x="260244" y="-213"/>
                  <a:pt x="266697" y="-26"/>
                  <a:pt x="272869" y="1748"/>
                </a:cubicBezTo>
                <a:cubicBezTo>
                  <a:pt x="286804" y="5204"/>
                  <a:pt x="295315" y="15850"/>
                  <a:pt x="297279" y="23695"/>
                </a:cubicBezTo>
                <a:cubicBezTo>
                  <a:pt x="298307" y="27804"/>
                  <a:pt x="298120" y="31259"/>
                  <a:pt x="296998" y="33967"/>
                </a:cubicBezTo>
                <a:cubicBezTo>
                  <a:pt x="296063" y="36769"/>
                  <a:pt x="294286" y="38637"/>
                  <a:pt x="292041" y="39851"/>
                </a:cubicBezTo>
                <a:cubicBezTo>
                  <a:pt x="289516" y="41251"/>
                  <a:pt x="286898" y="41625"/>
                  <a:pt x="284466" y="41438"/>
                </a:cubicBezTo>
                <a:cubicBezTo>
                  <a:pt x="282035" y="41345"/>
                  <a:pt x="279790" y="40691"/>
                  <a:pt x="277452" y="40318"/>
                </a:cubicBezTo>
                <a:cubicBezTo>
                  <a:pt x="272869" y="39477"/>
                  <a:pt x="269129" y="38637"/>
                  <a:pt x="265107" y="38450"/>
                </a:cubicBezTo>
                <a:cubicBezTo>
                  <a:pt x="261647" y="38356"/>
                  <a:pt x="258000" y="39197"/>
                  <a:pt x="255662" y="40971"/>
                </a:cubicBezTo>
                <a:cubicBezTo>
                  <a:pt x="255100" y="41438"/>
                  <a:pt x="254352" y="41718"/>
                  <a:pt x="253978" y="42372"/>
                </a:cubicBezTo>
                <a:cubicBezTo>
                  <a:pt x="253791" y="42559"/>
                  <a:pt x="253511" y="42746"/>
                  <a:pt x="253230" y="42932"/>
                </a:cubicBezTo>
                <a:cubicBezTo>
                  <a:pt x="253043" y="43213"/>
                  <a:pt x="252856" y="43586"/>
                  <a:pt x="252669" y="43866"/>
                </a:cubicBezTo>
                <a:cubicBezTo>
                  <a:pt x="252108" y="44240"/>
                  <a:pt x="252295" y="44427"/>
                  <a:pt x="252295" y="44427"/>
                </a:cubicBezTo>
                <a:lnTo>
                  <a:pt x="252108" y="44427"/>
                </a:lnTo>
                <a:lnTo>
                  <a:pt x="251547" y="45827"/>
                </a:lnTo>
                <a:lnTo>
                  <a:pt x="250424" y="48144"/>
                </a:lnTo>
                <a:lnTo>
                  <a:pt x="250424" y="48069"/>
                </a:lnTo>
                <a:cubicBezTo>
                  <a:pt x="250050" y="48816"/>
                  <a:pt x="249863" y="49189"/>
                  <a:pt x="249770" y="49470"/>
                </a:cubicBezTo>
                <a:lnTo>
                  <a:pt x="250144" y="48723"/>
                </a:lnTo>
                <a:lnTo>
                  <a:pt x="250424" y="48144"/>
                </a:lnTo>
                <a:lnTo>
                  <a:pt x="250424" y="48162"/>
                </a:lnTo>
                <a:lnTo>
                  <a:pt x="250237" y="48536"/>
                </a:lnTo>
                <a:lnTo>
                  <a:pt x="249770" y="50030"/>
                </a:lnTo>
                <a:lnTo>
                  <a:pt x="248647" y="52925"/>
                </a:lnTo>
                <a:lnTo>
                  <a:pt x="246403" y="58808"/>
                </a:lnTo>
                <a:lnTo>
                  <a:pt x="241914" y="70482"/>
                </a:lnTo>
                <a:lnTo>
                  <a:pt x="232562" y="93735"/>
                </a:lnTo>
                <a:cubicBezTo>
                  <a:pt x="219843" y="124647"/>
                  <a:pt x="206376" y="155278"/>
                  <a:pt x="192535" y="185629"/>
                </a:cubicBezTo>
                <a:cubicBezTo>
                  <a:pt x="188046" y="195248"/>
                  <a:pt x="183557" y="204680"/>
                  <a:pt x="179068" y="214299"/>
                </a:cubicBezTo>
                <a:cubicBezTo>
                  <a:pt x="149983" y="294519"/>
                  <a:pt x="112200" y="370537"/>
                  <a:pt x="76288" y="447302"/>
                </a:cubicBezTo>
                <a:cubicBezTo>
                  <a:pt x="61324" y="479147"/>
                  <a:pt x="42807" y="508938"/>
                  <a:pt x="19988" y="530230"/>
                </a:cubicBezTo>
                <a:cubicBezTo>
                  <a:pt x="12974" y="536674"/>
                  <a:pt x="5960" y="540036"/>
                  <a:pt x="2125" y="533592"/>
                </a:cubicBezTo>
                <a:cubicBezTo>
                  <a:pt x="255" y="530324"/>
                  <a:pt x="-961" y="522106"/>
                  <a:pt x="1003" y="518090"/>
                </a:cubicBezTo>
                <a:cubicBezTo>
                  <a:pt x="43181" y="425263"/>
                  <a:pt x="75353" y="326832"/>
                  <a:pt x="127350" y="239327"/>
                </a:cubicBezTo>
                <a:cubicBezTo>
                  <a:pt x="147364" y="186750"/>
                  <a:pt x="166723" y="133986"/>
                  <a:pt x="188046" y="81782"/>
                </a:cubicBezTo>
                <a:cubicBezTo>
                  <a:pt x="194686" y="65626"/>
                  <a:pt x="201887" y="49563"/>
                  <a:pt x="209369" y="33780"/>
                </a:cubicBezTo>
                <a:lnTo>
                  <a:pt x="210117" y="32286"/>
                </a:lnTo>
                <a:lnTo>
                  <a:pt x="211145" y="30138"/>
                </a:lnTo>
                <a:lnTo>
                  <a:pt x="211520" y="29391"/>
                </a:lnTo>
                <a:lnTo>
                  <a:pt x="213109" y="26496"/>
                </a:lnTo>
                <a:lnTo>
                  <a:pt x="213951" y="25002"/>
                </a:lnTo>
                <a:lnTo>
                  <a:pt x="215634" y="22574"/>
                </a:lnTo>
                <a:cubicBezTo>
                  <a:pt x="216850" y="20893"/>
                  <a:pt x="217972" y="19305"/>
                  <a:pt x="219188" y="17811"/>
                </a:cubicBezTo>
                <a:cubicBezTo>
                  <a:pt x="223958" y="12675"/>
                  <a:pt x="229195" y="8472"/>
                  <a:pt x="235180" y="5577"/>
                </a:cubicBezTo>
                <a:cubicBezTo>
                  <a:pt x="241072" y="2402"/>
                  <a:pt x="247525" y="1001"/>
                  <a:pt x="253885" y="16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692" y="239217"/>
            <a:ext cx="739013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你的供应链</a:t>
            </a:r>
            <a:r>
              <a:rPr lang="zh-CN" dirty="0"/>
              <a:t>应</a:t>
            </a:r>
            <a:r>
              <a:rPr dirty="0"/>
              <a:t>不断地</a:t>
            </a:r>
            <a:r>
              <a:rPr lang="zh-CN" dirty="0"/>
              <a:t>进行</a:t>
            </a:r>
            <a:r>
              <a:rPr dirty="0"/>
              <a:t>评估</a:t>
            </a:r>
            <a:r>
              <a:rPr lang="zh-CN" dirty="0"/>
              <a:t>改进</a:t>
            </a:r>
            <a:endParaRPr lang="zh-CN" dirty="0"/>
          </a:p>
        </p:txBody>
      </p:sp>
      <p:sp>
        <p:nvSpPr>
          <p:cNvPr id="4" name="object 4"/>
          <p:cNvSpPr txBox="1"/>
          <p:nvPr/>
        </p:nvSpPr>
        <p:spPr>
          <a:xfrm>
            <a:off x="732637" y="1205102"/>
            <a:ext cx="1296670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我们的供应链应该如何设计?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3635" y="1035685"/>
            <a:ext cx="1468755" cy="22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5"/>
              </a:spcBef>
            </a:pPr>
            <a:r>
              <a:rPr lang="zh-CN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如何展示运输政策？</a:t>
            </a:r>
            <a:endParaRPr lang="zh-CN"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90209" y="1035557"/>
            <a:ext cx="1225550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9545" marR="5080" indent="-1574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我们需要哪些资源?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073" y="5079619"/>
            <a:ext cx="215455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132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我们应该</a:t>
            </a:r>
            <a:r>
              <a:rPr lang="zh-CN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改善哪些业务？</a:t>
            </a:r>
            <a:endParaRPr lang="zh-CN"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5494" y="1162557"/>
            <a:ext cx="1546860" cy="22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如</a:t>
            </a:r>
            <a:r>
              <a:rPr lang="zh-CN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何</a:t>
            </a: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介绍</a:t>
            </a: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  <a:sym typeface="+mn-ea"/>
              </a:rPr>
              <a:t>新产品</a:t>
            </a: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?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0214" y="5336286"/>
            <a:ext cx="221678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7855" marR="5080" indent="-60579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我如何改善现有的供应链?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07867" y="5336285"/>
            <a:ext cx="1959610" cy="65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如果改变库存、运输或采购政策会</a:t>
            </a:r>
            <a:r>
              <a:rPr lang="zh-CN" altLang="en-US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对供应链</a:t>
            </a:r>
            <a:r>
              <a:rPr lang="zh-CN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造成什么样的影响</a:t>
            </a: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?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8734" y="1960321"/>
            <a:ext cx="1447800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供应链在哪</a:t>
            </a:r>
            <a:r>
              <a:rPr lang="zh-CN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个阶段</a:t>
            </a: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易受影响?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99528" y="2008200"/>
            <a:ext cx="1462405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工人罢工</a:t>
            </a:r>
            <a:r>
              <a:rPr lang="zh-CN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会造成什么样的影响</a:t>
            </a: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?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82180" y="2813685"/>
            <a:ext cx="1642110" cy="22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420" marR="5080" indent="-300355" algn="l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我们需要什么</a:t>
            </a:r>
            <a:r>
              <a:rPr lang="zh-CN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能</a:t>
            </a:r>
            <a:r>
              <a:rPr lang="zh-CN" altLang="en-US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力</a:t>
            </a: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?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575" y="2826385"/>
            <a:ext cx="1450340" cy="659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0" marR="19113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我们能够提供</a:t>
            </a:r>
            <a:r>
              <a:rPr lang="zh-CN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给</a:t>
            </a: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客户</a:t>
            </a:r>
            <a:r>
              <a:rPr lang="zh-CN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怎样的</a:t>
            </a: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  <a:sym typeface="+mn-ea"/>
              </a:rPr>
              <a:t>服务水平</a:t>
            </a: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?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7806" y="3484245"/>
            <a:ext cx="1586230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我们需要什么样的生产能力?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497" y="3961841"/>
            <a:ext cx="1294765" cy="659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381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我的供应链是否存在牛鞭效应的风险?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85416" y="1915667"/>
            <a:ext cx="4969763" cy="30434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object 18"/>
          <p:cNvSpPr/>
          <p:nvPr/>
        </p:nvSpPr>
        <p:spPr>
          <a:xfrm>
            <a:off x="4648200" y="1786127"/>
            <a:ext cx="1335024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object 19"/>
          <p:cNvSpPr/>
          <p:nvPr/>
        </p:nvSpPr>
        <p:spPr>
          <a:xfrm>
            <a:off x="6019800" y="1680972"/>
            <a:ext cx="1175003" cy="781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5765291" y="2409444"/>
            <a:ext cx="1331975" cy="748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21"/>
          <p:cNvSpPr/>
          <p:nvPr/>
        </p:nvSpPr>
        <p:spPr>
          <a:xfrm>
            <a:off x="4998720" y="3211067"/>
            <a:ext cx="1830324" cy="7254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22"/>
          <p:cNvSpPr/>
          <p:nvPr/>
        </p:nvSpPr>
        <p:spPr>
          <a:xfrm>
            <a:off x="5420867" y="3646932"/>
            <a:ext cx="1304543" cy="804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object 23"/>
          <p:cNvSpPr/>
          <p:nvPr/>
        </p:nvSpPr>
        <p:spPr>
          <a:xfrm>
            <a:off x="4831079" y="4282440"/>
            <a:ext cx="1222248" cy="687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" name="object 24"/>
          <p:cNvSpPr/>
          <p:nvPr/>
        </p:nvSpPr>
        <p:spPr>
          <a:xfrm>
            <a:off x="3590544" y="4104132"/>
            <a:ext cx="1202436" cy="804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object 25"/>
          <p:cNvSpPr/>
          <p:nvPr/>
        </p:nvSpPr>
        <p:spPr>
          <a:xfrm>
            <a:off x="1927860" y="3880103"/>
            <a:ext cx="1603248" cy="859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6" name="object 26"/>
          <p:cNvSpPr/>
          <p:nvPr/>
        </p:nvSpPr>
        <p:spPr>
          <a:xfrm>
            <a:off x="2257044" y="2971800"/>
            <a:ext cx="1621535" cy="10393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7" name="object 27"/>
          <p:cNvSpPr/>
          <p:nvPr/>
        </p:nvSpPr>
        <p:spPr>
          <a:xfrm>
            <a:off x="1946148" y="2263139"/>
            <a:ext cx="1392936" cy="9296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8" name="object 28"/>
          <p:cNvSpPr/>
          <p:nvPr/>
        </p:nvSpPr>
        <p:spPr>
          <a:xfrm>
            <a:off x="2945892" y="1712976"/>
            <a:ext cx="1373124" cy="8747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9" name="object 29"/>
          <p:cNvSpPr txBox="1"/>
          <p:nvPr/>
        </p:nvSpPr>
        <p:spPr>
          <a:xfrm>
            <a:off x="7261606" y="4224909"/>
            <a:ext cx="1551940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 marR="5080" indent="-4318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如果我们失去了</a:t>
            </a:r>
            <a:r>
              <a:rPr lang="zh-CN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一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  <a:p>
            <a:pPr marL="443865" marR="5080" indent="-4318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个重要的供应商</a:t>
            </a:r>
            <a:r>
              <a:rPr lang="zh-CN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怎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  <a:p>
            <a:pPr marL="443865" marR="5080" indent="-4318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么办?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06364" y="5336539"/>
            <a:ext cx="141478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marR="5080" indent="-12954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我们应该</a:t>
            </a:r>
            <a:r>
              <a:rPr lang="zh-CN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制造</a:t>
            </a: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还是应该</a:t>
            </a:r>
            <a:r>
              <a:rPr lang="zh-CN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购买</a:t>
            </a: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?</a:t>
            </a:r>
            <a:endParaRPr sz="1400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31695" y="965835"/>
            <a:ext cx="1325880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  <a:sym typeface="+mn-ea"/>
              </a:rPr>
              <a:t>应该生产多少产品？在哪里储存？</a:t>
            </a:r>
            <a:endParaRPr lang="zh-CN" sz="1400" dirty="0">
              <a:solidFill>
                <a:srgbClr val="C00000"/>
              </a:solidFill>
              <a:latin typeface="Calibri" panose="020F0502020204030204"/>
              <a:cs typeface="Calibri" panose="020F0502020204030204"/>
              <a:sym typeface="+mn-e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998976" y="3447288"/>
            <a:ext cx="1115568" cy="7147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34"/>
          <p:cNvSpPr/>
          <p:nvPr/>
        </p:nvSpPr>
        <p:spPr>
          <a:xfrm>
            <a:off x="6295644" y="4162044"/>
            <a:ext cx="879348" cy="6751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5" name="object 35"/>
          <p:cNvSpPr txBox="1"/>
          <p:nvPr/>
        </p:nvSpPr>
        <p:spPr>
          <a:xfrm>
            <a:off x="2946654" y="6462166"/>
            <a:ext cx="30232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© </a:t>
            </a:r>
            <a:r>
              <a:rPr sz="1200" b="0" spc="-5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The AnyLogic </a:t>
            </a:r>
            <a:r>
              <a:rPr sz="1200" b="0" spc="-1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Company </a:t>
            </a:r>
            <a:r>
              <a:rPr sz="1200" b="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|</a:t>
            </a:r>
            <a:r>
              <a:rPr sz="1200" b="0" spc="-3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200" b="0" spc="-10" dirty="0">
                <a:solidFill>
                  <a:srgbClr val="7E7E7E"/>
                </a:solidFill>
                <a:latin typeface="Calibri Light" panose="020F0302020204030204"/>
                <a:cs typeface="Calibri Light" panose="020F0302020204030204"/>
                <a:hlinkClick r:id="rId15"/>
              </a:rPr>
              <a:t>www.anylogistix.com</a:t>
            </a:r>
            <a:endParaRPr sz="12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85454" y="6480835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7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6</a:t>
            </a:r>
            <a:r>
              <a:rPr sz="1400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07970" y="320129"/>
            <a:ext cx="4097818" cy="427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pc="-10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            </a:t>
            </a:r>
            <a:r>
              <a:rPr sz="3200" b="1" spc="-10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Anylogistix</a:t>
            </a:r>
            <a:endParaRPr sz="3200" spc="-85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445" y="1040130"/>
            <a:ext cx="7477125" cy="957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eaLnBrk="1" fontAlgn="auto" latinLnBrk="0" hangingPunct="1">
              <a:lnSpc>
                <a:spcPts val="249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spc="-100">
                <a:solidFill>
                  <a:srgbClr val="4D4D4D"/>
                </a:solidFill>
                <a:latin typeface="+mn-ea"/>
                <a:ea typeface="+mn-ea"/>
                <a:cs typeface="+mn-ea"/>
              </a:rPr>
              <a:t>Anylogi</a:t>
            </a:r>
            <a:r>
              <a:rPr lang="en-US" altLang="en-US" sz="1600" b="1" spc="-100">
                <a:solidFill>
                  <a:srgbClr val="4D4D4D"/>
                </a:solidFill>
                <a:latin typeface="+mn-ea"/>
                <a:ea typeface="+mn-ea"/>
                <a:cs typeface="+mn-ea"/>
              </a:rPr>
              <a:t>stix</a:t>
            </a:r>
            <a:r>
              <a:rPr lang="zh-CN" altLang="en-US" sz="1600" spc="-100">
                <a:solidFill>
                  <a:srgbClr val="4D4D4D"/>
                </a:solidFill>
                <a:latin typeface="+mn-ea"/>
                <a:ea typeface="+mn-ea"/>
                <a:cs typeface="+mn-ea"/>
              </a:rPr>
              <a:t>是唯一的一款多方法供应链仿真优化软件，是供应链战略规划的基石，它支持在</a:t>
            </a:r>
            <a:r>
              <a:rPr lang="zh-CN" altLang="en-US" sz="1600" b="1" spc="-100">
                <a:solidFill>
                  <a:srgbClr val="4D4D4D"/>
                </a:solidFill>
                <a:latin typeface="+mn-ea"/>
                <a:ea typeface="+mn-ea"/>
                <a:cs typeface="+mn-ea"/>
              </a:rPr>
              <a:t>用户、仓库、工厂、供应商</a:t>
            </a:r>
            <a:r>
              <a:rPr lang="zh-CN" altLang="en-US" sz="1600" spc="-100">
                <a:solidFill>
                  <a:srgbClr val="4D4D4D"/>
                </a:solidFill>
                <a:latin typeface="+mn-ea"/>
                <a:ea typeface="+mn-ea"/>
                <a:cs typeface="+mn-ea"/>
              </a:rPr>
              <a:t>这四个要素间做不同的分析优化实验，从而完成对供应链的设计、分析和优化，可将高风险性的想法变成低风险的实施和改进计划。</a:t>
            </a:r>
            <a:endParaRPr lang="zh-CN" altLang="en-US" sz="1600" spc="-100">
              <a:solidFill>
                <a:srgbClr val="4D4D4D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LPHQKI+Calibri-Light" panose="02000500000000000000"/>
                <a:cs typeface="LPHQKI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LPHQKI+Calibri-Light" panose="02000500000000000000"/>
              <a:cs typeface="LPHQKI+Calibri-Light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96630" y="6477567"/>
            <a:ext cx="357137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7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5810" y="2136140"/>
            <a:ext cx="747776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0" hangingPunct="1">
              <a:lnSpc>
                <a:spcPct val="150000"/>
              </a:lnSpc>
            </a:pPr>
            <a:r>
              <a:rPr lang="zh-CN" altLang="en-US"/>
              <a:t>目前可解决如下问题：</a:t>
            </a:r>
            <a:endParaRPr lang="zh-CN" altLang="en-US"/>
          </a:p>
          <a:p>
            <a:pPr eaLnBrk="1" fontAlgn="auto" latinLnBrk="0" hangingPunct="1"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>
                <a:ea typeface="宋体" panose="02010600030101010101" pitchFamily="2" charset="-122"/>
              </a:rPr>
              <a:t>、修改</a:t>
            </a:r>
            <a:r>
              <a:rPr lang="en-US" altLang="zh-CN">
                <a:ea typeface="宋体" panose="02010600030101010101" pitchFamily="2" charset="-122"/>
              </a:rPr>
              <a:t>/</a:t>
            </a:r>
            <a:r>
              <a:rPr lang="zh-CN" altLang="en-US">
                <a:ea typeface="宋体" panose="02010600030101010101" pitchFamily="2" charset="-122"/>
              </a:rPr>
              <a:t>重新设计供应链（关闭</a:t>
            </a:r>
            <a:r>
              <a:rPr lang="en-US" altLang="zh-CN">
                <a:ea typeface="宋体" panose="02010600030101010101" pitchFamily="2" charset="-122"/>
              </a:rPr>
              <a:t>/</a:t>
            </a:r>
            <a:r>
              <a:rPr lang="zh-CN" altLang="en-US">
                <a:ea typeface="宋体" panose="02010600030101010101" pitchFamily="2" charset="-122"/>
              </a:rPr>
              <a:t>开启</a:t>
            </a:r>
            <a:r>
              <a:rPr lang="en-US" altLang="zh-CN">
                <a:ea typeface="宋体" panose="02010600030101010101" pitchFamily="2" charset="-122"/>
              </a:rPr>
              <a:t>/</a:t>
            </a:r>
            <a:r>
              <a:rPr lang="zh-CN" altLang="en-US">
                <a:ea typeface="宋体" panose="02010600030101010101" pitchFamily="2" charset="-122"/>
              </a:rPr>
              <a:t>修改站点）</a:t>
            </a:r>
            <a:endParaRPr lang="zh-CN" altLang="en-US">
              <a:ea typeface="宋体" panose="02010600030101010101" pitchFamily="2" charset="-122"/>
            </a:endParaRPr>
          </a:p>
          <a:p>
            <a:pPr eaLnBrk="1" fontAlgn="auto" latinLnBrk="0" hangingPunct="1">
              <a:lnSpc>
                <a:spcPct val="150000"/>
              </a:lnSpc>
            </a:pPr>
            <a:r>
              <a:rPr lang="en-US" altLang="zh-CN">
                <a:ea typeface="宋体" panose="02010600030101010101" pitchFamily="2" charset="-122"/>
              </a:rPr>
              <a:t>2</a:t>
            </a:r>
            <a:r>
              <a:rPr lang="zh-CN" altLang="en-US">
                <a:ea typeface="宋体" panose="02010600030101010101" pitchFamily="2" charset="-122"/>
              </a:rPr>
              <a:t>、优化产品流</a:t>
            </a:r>
            <a:endParaRPr lang="zh-CN" altLang="en-US">
              <a:ea typeface="宋体" panose="02010600030101010101" pitchFamily="2" charset="-122"/>
            </a:endParaRPr>
          </a:p>
          <a:p>
            <a:pPr eaLnBrk="1" fontAlgn="auto" latinLnBrk="0" hangingPunct="1">
              <a:lnSpc>
                <a:spcPct val="150000"/>
              </a:lnSpc>
            </a:pPr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zh-CN" altLang="en-US">
                <a:ea typeface="宋体" panose="02010600030101010101" pitchFamily="2" charset="-122"/>
              </a:rPr>
              <a:t>、分析采购和库存策略</a:t>
            </a:r>
            <a:endParaRPr lang="zh-CN" altLang="en-US">
              <a:ea typeface="宋体" panose="02010600030101010101" pitchFamily="2" charset="-122"/>
            </a:endParaRPr>
          </a:p>
          <a:p>
            <a:pPr eaLnBrk="1" fontAlgn="auto" latinLnBrk="0" hangingPunct="1">
              <a:lnSpc>
                <a:spcPct val="150000"/>
              </a:lnSpc>
            </a:pPr>
            <a:r>
              <a:rPr lang="en-US" altLang="zh-CN">
                <a:ea typeface="宋体" panose="02010600030101010101" pitchFamily="2" charset="-122"/>
              </a:rPr>
              <a:t>4</a:t>
            </a:r>
            <a:r>
              <a:rPr lang="zh-CN" altLang="en-US">
                <a:ea typeface="宋体" panose="02010600030101010101" pitchFamily="2" charset="-122"/>
              </a:rPr>
              <a:t>、完善交通策略</a:t>
            </a:r>
            <a:endParaRPr lang="zh-CN" altLang="en-US">
              <a:ea typeface="宋体" panose="02010600030101010101" pitchFamily="2" charset="-122"/>
            </a:endParaRPr>
          </a:p>
          <a:p>
            <a:pPr eaLnBrk="1" fontAlgn="auto" latinLnBrk="0" hangingPunct="1">
              <a:lnSpc>
                <a:spcPct val="150000"/>
              </a:lnSpc>
            </a:pPr>
            <a:r>
              <a:rPr lang="en-US" altLang="zh-CN">
                <a:ea typeface="宋体" panose="02010600030101010101" pitchFamily="2" charset="-122"/>
              </a:rPr>
              <a:t>5</a:t>
            </a:r>
            <a:r>
              <a:rPr lang="zh-CN" altLang="en-US">
                <a:ea typeface="宋体" panose="02010600030101010101" pitchFamily="2" charset="-122"/>
              </a:rPr>
              <a:t>、详细的供应链预算</a:t>
            </a:r>
            <a:endParaRPr lang="zh-CN" altLang="en-US">
              <a:ea typeface="宋体" panose="02010600030101010101" pitchFamily="2" charset="-122"/>
            </a:endParaRPr>
          </a:p>
          <a:p>
            <a:pPr eaLnBrk="1" fontAlgn="auto" latinLnBrk="0" hangingPunct="1">
              <a:lnSpc>
                <a:spcPct val="150000"/>
              </a:lnSpc>
            </a:pPr>
            <a:r>
              <a:rPr lang="en-US" altLang="zh-CN">
                <a:ea typeface="宋体" panose="02010600030101010101" pitchFamily="2" charset="-122"/>
              </a:rPr>
              <a:t>6</a:t>
            </a:r>
            <a:r>
              <a:rPr lang="zh-CN" altLang="en-US">
                <a:ea typeface="宋体" panose="02010600030101010101" pitchFamily="2" charset="-122"/>
              </a:rPr>
              <a:t>、</a:t>
            </a:r>
            <a:r>
              <a:rPr lang="en-US" altLang="zh-CN">
                <a:ea typeface="宋体" panose="02010600030101010101" pitchFamily="2" charset="-122"/>
              </a:rPr>
              <a:t>............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64360" y="1034256"/>
            <a:ext cx="1377314" cy="75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客户位置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每个客户需求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50"/>
              </a:lnSpc>
              <a:spcBef>
                <a:spcPts val="19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DC</a:t>
            </a: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数量</a:t>
            </a:r>
            <a:r>
              <a:rPr sz="120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/</a:t>
            </a: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服务距离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6520" y="1107443"/>
            <a:ext cx="805971" cy="64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sz="2000" spc="-38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GFA</a:t>
            </a:r>
            <a:endParaRPr sz="2000" spc="-38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5059" y="1125696"/>
            <a:ext cx="1224915" cy="563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仓库</a:t>
            </a:r>
            <a:r>
              <a:rPr sz="120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/DC</a:t>
            </a: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的数量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精确位置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3960" y="1812766"/>
            <a:ext cx="1143000" cy="111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客户位置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每个客户需求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仓库位置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运输成本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真实路径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9540" y="2047567"/>
            <a:ext cx="623569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网络</a:t>
            </a:r>
            <a:endParaRPr sz="14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405"/>
              </a:lnSpc>
              <a:spcBef>
                <a:spcPts val="27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优化</a:t>
            </a:r>
            <a:endParaRPr sz="14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5379" y="2040096"/>
            <a:ext cx="1224915" cy="563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仓库</a:t>
            </a:r>
            <a:r>
              <a:rPr sz="120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/DC</a:t>
            </a: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的数量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最佳位置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2560" y="2826861"/>
            <a:ext cx="8382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客户位置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0820" y="2883862"/>
            <a:ext cx="980439" cy="871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库存策略</a:t>
            </a:r>
            <a:endParaRPr sz="14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405"/>
              </a:lnSpc>
              <a:spcBef>
                <a:spcPts val="27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生产计划</a:t>
            </a:r>
            <a:endParaRPr sz="14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405"/>
              </a:lnSpc>
              <a:spcBef>
                <a:spcPts val="27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车队优化</a:t>
            </a:r>
            <a:endParaRPr sz="14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06059" y="2896711"/>
            <a:ext cx="129540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路线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生产计划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选定的库存方案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02560" y="3009741"/>
            <a:ext cx="114300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每个客户需求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生产力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运输成本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6760" y="3832066"/>
            <a:ext cx="1143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客户及其位置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7375" y="3813016"/>
            <a:ext cx="2278379" cy="257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位置数量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库存资本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占用的资本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操作成本目录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最佳的采购、库存、生产策略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因缺少现货造成的损失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资源利用率及容量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车队容量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服务水平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预算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风险评估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运输时间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压力测试结果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90034" y="3921452"/>
            <a:ext cx="1337310" cy="65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基于网络优化</a:t>
            </a:r>
            <a:endParaRPr sz="14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405"/>
              </a:lnSpc>
              <a:spcBef>
                <a:spcPts val="27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的仿真模拟</a:t>
            </a:r>
            <a:endParaRPr sz="14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16760" y="4014946"/>
            <a:ext cx="1752600" cy="220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需求</a:t>
            </a:r>
            <a:r>
              <a:rPr sz="120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/</a:t>
            </a: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订单量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仓库位置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实际路线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运输方式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采购政策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50"/>
              </a:lnSpc>
              <a:spcBef>
                <a:spcPts val="19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存货</a:t>
            </a:r>
            <a:r>
              <a:rPr sz="120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/</a:t>
            </a: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补货政策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运输方案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生产方案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50"/>
              </a:lnSpc>
              <a:spcBef>
                <a:spcPts val="19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成本</a:t>
            </a:r>
            <a:r>
              <a:rPr sz="120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运输，装卸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仓库储存，出租，看管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保险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16704" y="4466282"/>
            <a:ext cx="980439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仿真优化</a:t>
            </a:r>
            <a:endParaRPr sz="14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92904" y="4774915"/>
            <a:ext cx="814464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What-if</a:t>
            </a:r>
            <a:endParaRPr sz="14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2904" y="5195897"/>
            <a:ext cx="115887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敏感性分析</a:t>
            </a:r>
            <a:endParaRPr sz="14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92904" y="5612457"/>
            <a:ext cx="980439" cy="82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生产计划</a:t>
            </a:r>
            <a:endParaRPr sz="14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405"/>
              </a:lnSpc>
              <a:spcBef>
                <a:spcPts val="161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车队优化</a:t>
            </a:r>
            <a:endParaRPr sz="14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16760" y="6026626"/>
            <a:ext cx="838200" cy="563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容量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物料清单</a:t>
            </a:r>
            <a:endParaRPr sz="12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NQKORD+Calibri-Light" panose="02000500000000000000"/>
                <a:cs typeface="NQKORD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NQKORD+Calibri-Light" panose="02000500000000000000"/>
              <a:cs typeface="NQKORD+Calibri-Light" panose="0200050000000000000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96630" y="6477567"/>
            <a:ext cx="357137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99179" y="328874"/>
            <a:ext cx="2469678" cy="1033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ct val="0"/>
              </a:spcBef>
              <a:spcAft>
                <a:spcPct val="0"/>
              </a:spcAft>
            </a:pPr>
            <a:r>
              <a:rPr sz="3200" b="1" spc="-10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Anylogistix</a:t>
            </a:r>
            <a:endParaRPr sz="3200" b="1" spc="-10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IRUIFI+Calibri-Light" panose="02000500000000000000"/>
                <a:cs typeface="IRUIFI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IRUIFI+Calibri-Light" panose="02000500000000000000"/>
              <a:cs typeface="IRUIFI+Calibri-Light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6630" y="6477567"/>
            <a:ext cx="357137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07970" y="320129"/>
            <a:ext cx="4097818" cy="104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0"/>
              </a:lnSpc>
              <a:spcBef>
                <a:spcPct val="0"/>
              </a:spcBef>
              <a:spcAft>
                <a:spcPct val="0"/>
              </a:spcAft>
            </a:pPr>
            <a:r>
              <a:rPr sz="3200" b="1" spc="-10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Anylogistix</a:t>
            </a:r>
            <a:r>
              <a:rPr sz="3200" spc="-85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建模原理</a:t>
            </a:r>
            <a:endParaRPr sz="3200" spc="-85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40" y="1328668"/>
            <a:ext cx="3631781" cy="651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Anylogistix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是怎样工作的呢？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840" y="1907788"/>
            <a:ext cx="9319948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4D4D4D"/>
                </a:solidFill>
                <a:latin typeface="CHNGKV+Wingdings-Regular" panose="02000500000000000000"/>
                <a:cs typeface="CHNGKV+Wingdings-Regular" panose="02000500000000000000"/>
              </a:rPr>
              <a:t>n</a:t>
            </a:r>
            <a:r>
              <a:rPr sz="2000" spc="707">
                <a:solidFill>
                  <a:srgbClr val="4D4D4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建立</a:t>
            </a:r>
            <a:r>
              <a:rPr lang="zh-CN" altLang="en-US"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方案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模型，可通过</a:t>
            </a:r>
            <a:r>
              <a:rPr sz="2000" spc="-10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excel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表的形式（或手动点击）导入数据需求点，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739" y="2364988"/>
            <a:ext cx="241808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输入相应的参数；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840" y="2944107"/>
            <a:ext cx="9199414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4D4D4D"/>
                </a:solidFill>
                <a:latin typeface="CHNGKV+Wingdings-Regular" panose="02000500000000000000"/>
                <a:cs typeface="CHNGKV+Wingdings-Regular" panose="02000500000000000000"/>
              </a:rPr>
              <a:t>n</a:t>
            </a:r>
            <a:r>
              <a:rPr sz="2000" spc="707">
                <a:solidFill>
                  <a:srgbClr val="4D4D4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先使用定量分析法优化模型（</a:t>
            </a:r>
            <a:r>
              <a:rPr sz="2000" spc="-10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GFA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分析、网络优化分析），保存</a:t>
            </a:r>
            <a:r>
              <a:rPr lang="zh-CN" altLang="en-US"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方案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模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7739" y="3401307"/>
            <a:ext cx="89027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型；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840" y="3980427"/>
            <a:ext cx="9116626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4D4D4D"/>
                </a:solidFill>
                <a:latin typeface="CHNGKV+Wingdings-Regular" panose="02000500000000000000"/>
                <a:cs typeface="CHNGKV+Wingdings-Regular" panose="02000500000000000000"/>
              </a:rPr>
              <a:t>n</a:t>
            </a:r>
            <a:r>
              <a:rPr sz="2000" spc="707">
                <a:solidFill>
                  <a:srgbClr val="4D4D4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对之前分析后的</a:t>
            </a:r>
            <a:r>
              <a:rPr lang="zh-CN" altLang="en-US"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方案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输入更细化参数，并进行仿真分析（参数变化</a:t>
            </a:r>
            <a:r>
              <a:rPr sz="2000" spc="-101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/</a:t>
            </a:r>
            <a:r>
              <a:rPr sz="20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比</a:t>
            </a:r>
            <a:endParaRPr sz="20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42900" marR="0">
              <a:lnSpc>
                <a:spcPts val="2090"/>
              </a:lnSpc>
              <a:spcBef>
                <a:spcPts val="1510"/>
              </a:spcBef>
              <a:spcAft>
                <a:spcPct val="0"/>
              </a:spcAft>
            </a:pP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较运行</a:t>
            </a:r>
            <a:r>
              <a:rPr sz="2000" spc="-101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/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蒙特卡洛</a:t>
            </a:r>
            <a:r>
              <a:rPr sz="2000" spc="-101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/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风险分析等）；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840" y="5016748"/>
            <a:ext cx="6660885" cy="651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4D4D4D"/>
                </a:solidFill>
                <a:latin typeface="CHNGKV+Wingdings-Regular" panose="02000500000000000000"/>
                <a:cs typeface="CHNGKV+Wingdings-Regular" panose="02000500000000000000"/>
              </a:rPr>
              <a:t>n</a:t>
            </a:r>
            <a:r>
              <a:rPr sz="2000" spc="707">
                <a:solidFill>
                  <a:srgbClr val="4D4D4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0">
                <a:solidFill>
                  <a:srgbClr val="4D4D4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通过不断的完善模型参数，得到最优化解决方案。</a:t>
            </a:r>
            <a:endParaRPr sz="2000" spc="-100">
              <a:solidFill>
                <a:srgbClr val="4D4D4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08325" y="6490770"/>
            <a:ext cx="3290392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08080"/>
                </a:solidFill>
                <a:latin typeface="LPHQKI+Calibri-Light" panose="02000500000000000000"/>
                <a:cs typeface="LPHQKI+Calibri-Light" panose="02000500000000000000"/>
              </a:rPr>
              <a:t>© The AnyLogic Company | www.anylogic.com</a:t>
            </a:r>
            <a:endParaRPr sz="1200">
              <a:solidFill>
                <a:srgbClr val="808080"/>
              </a:solidFill>
              <a:latin typeface="LPHQKI+Calibri-Light" panose="02000500000000000000"/>
              <a:cs typeface="LPHQKI+Calibri-Light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96630" y="6477567"/>
            <a:ext cx="357137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7</a:t>
            </a:r>
            <a:endParaRPr sz="14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ISLIDE.VECTOR" val="a44360f2-b695-4bc4-a339-bb0bd4c5a163"/>
</p:tagLst>
</file>

<file path=ppt/tags/tag2.xml><?xml version="1.0" encoding="utf-8"?>
<p:tagLst xmlns:p="http://schemas.openxmlformats.org/presentationml/2006/main">
  <p:tag name="AS_NET" val="2.0.50727.9148"/>
  <p:tag name="AS_OS" val="Microsoft Windows NT 6.2.9200.0"/>
  <p:tag name="AS_RELEASE_DATE" val="2017.05.17"/>
  <p:tag name="AS_TITLE" val="Aspose.Slides for .NET 2.0"/>
  <p:tag name="AS_VERSION" val="17.5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4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6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4515</Words>
  <Application>WPS 演示</Application>
  <PresentationFormat>全屏显示(4:3)</PresentationFormat>
  <Paragraphs>536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23</vt:i4>
      </vt:variant>
      <vt:variant>
        <vt:lpstr>幻灯片标题</vt:lpstr>
      </vt:variant>
      <vt:variant>
        <vt:i4>25</vt:i4>
      </vt:variant>
    </vt:vector>
  </HeadingPairs>
  <TitlesOfParts>
    <vt:vector size="75" baseType="lpstr">
      <vt:lpstr>Arial</vt:lpstr>
      <vt:lpstr>宋体</vt:lpstr>
      <vt:lpstr>Wingdings</vt:lpstr>
      <vt:lpstr>Calibri</vt:lpstr>
      <vt:lpstr>Calibri Light</vt:lpstr>
      <vt:lpstr>LPHQKI+Calibri-Light</vt:lpstr>
      <vt:lpstr>微软雅黑</vt:lpstr>
      <vt:lpstr>Calibri</vt:lpstr>
      <vt:lpstr>NQKORD+Calibri-Light</vt:lpstr>
      <vt:lpstr>IRUIFI+Calibri-Light</vt:lpstr>
      <vt:lpstr>CHNGKV+Wingdings-Regular</vt:lpstr>
      <vt:lpstr>Times New Roman</vt:lpstr>
      <vt:lpstr>Arial</vt:lpstr>
      <vt:lpstr>Arial Unicode MS</vt:lpstr>
      <vt:lpstr>WQDEVM+Calibri-Light</vt:lpstr>
      <vt:lpstr>MPHWLV+Calibri-Light</vt:lpstr>
      <vt:lpstr>GUTIBI+Calibri-Light</vt:lpstr>
      <vt:lpstr>UUEMRP+Calibri-Light</vt:lpstr>
      <vt:lpstr>WUSCSN+Calibri-Light</vt:lpstr>
      <vt:lpstr>KDASBC+Calibri-Light</vt:lpstr>
      <vt:lpstr>LMUIWC+Calibri-Light</vt:lpstr>
      <vt:lpstr>DQBDOH+Calibri-Light</vt:lpstr>
      <vt:lpstr>ACGGHL+Calibri-Light</vt:lpstr>
      <vt:lpstr>VADPCS+Calibri-Light</vt:lpstr>
      <vt:lpstr>KLBQVR+Calibri-Light</vt:lpstr>
      <vt:lpstr>KKQILU+Calibri-Light</vt:lpstr>
      <vt:lpstr>ODFOHB+Calibri-Light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Office Theme</vt:lpstr>
      <vt:lpstr>1_Theme Office</vt:lpstr>
      <vt:lpstr>2_Theme Office</vt:lpstr>
      <vt:lpstr>3_Theme Office</vt:lpstr>
      <vt:lpstr>4_Theme Office</vt:lpstr>
      <vt:lpstr>6_Theme Office</vt:lpstr>
      <vt:lpstr>多方法供应链仿真优化软件Anylogistix</vt:lpstr>
      <vt:lpstr>PowerPoint 演示文稿</vt:lpstr>
      <vt:lpstr>PowerPoint 演示文稿</vt:lpstr>
      <vt:lpstr>PowerPoint 演示文稿</vt:lpstr>
      <vt:lpstr>你的供应链应不断地进行评估改进</vt:lpstr>
      <vt:lpstr>PowerPoint 演示文稿</vt:lpstr>
      <vt:lpstr>PowerPoint 演示文稿</vt:lpstr>
      <vt:lpstr>PowerPoint 演示文稿</vt:lpstr>
      <vt:lpstr>PowerPoint 演示文稿</vt:lpstr>
      <vt:lpstr>anyLogistix – 方案和实验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什么是动态仿真建模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</dc:creator>
  <cp:lastModifiedBy>吴婷</cp:lastModifiedBy>
  <cp:revision>8</cp:revision>
  <dcterms:created xsi:type="dcterms:W3CDTF">2020-04-14T01:45:00Z</dcterms:created>
  <dcterms:modified xsi:type="dcterms:W3CDTF">2021-07-06T01:13:17Z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CB42A42B01CD4324BBC8E9022EBF7D7F</vt:lpwstr>
  </property>
</Properties>
</file>